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768" r:id="rId2"/>
  </p:sldMasterIdLst>
  <p:sldIdLst>
    <p:sldId id="256" r:id="rId3"/>
    <p:sldId id="257" r:id="rId4"/>
    <p:sldId id="258" r:id="rId5"/>
    <p:sldId id="260" r:id="rId6"/>
    <p:sldId id="259" r:id="rId7"/>
    <p:sldId id="261" r:id="rId8"/>
    <p:sldId id="262" r:id="rId9"/>
    <p:sldId id="264" r:id="rId10"/>
    <p:sldId id="263"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8/18/2021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55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8/18/2021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49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8/18/2021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336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9057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60052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7622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19060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32697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5296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9935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0584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8/18/2021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230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9870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12877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20260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8/18/2021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7069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8/18/2021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59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8/18/2021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55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8/18/2021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0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8/18/2021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10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8/18/2021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08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8/18/2021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86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8/18/2021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7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8/18/2021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36087823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8/18/2021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6982294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1" r:id="rId6"/>
    <p:sldLayoutId id="2147483756" r:id="rId7"/>
    <p:sldLayoutId id="2147483757" r:id="rId8"/>
    <p:sldLayoutId id="2147483758" r:id="rId9"/>
    <p:sldLayoutId id="2147483759" r:id="rId10"/>
    <p:sldLayoutId id="2147483760" r:id="rId11"/>
    <p:sldLayoutId id="21474837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hyperlink" Target="mailto:msjacqueline@mybrightstarca.com" TargetMode="External"/><Relationship Id="rId2" Type="http://schemas.openxmlformats.org/officeDocument/2006/relationships/hyperlink" Target="mailto:mrjustin@mybrightstarca.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5.xml"/><Relationship Id="rId6" Type="http://schemas.openxmlformats.org/officeDocument/2006/relationships/image" Target="../media/image16.jpg"/><Relationship Id="rId5" Type="http://schemas.microsoft.com/office/2007/relationships/hdphoto" Target="../media/hdphoto3.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3CD248CA-26C8-4715-A605-135254C4D7ED}"/>
              </a:ext>
            </a:extLst>
          </p:cNvPr>
          <p:cNvPicPr>
            <a:picLocks noChangeAspect="1"/>
          </p:cNvPicPr>
          <p:nvPr/>
        </p:nvPicPr>
        <p:blipFill rotWithShape="1">
          <a:blip r:embed="rId2"/>
          <a:srcRect t="12809" r="-1" b="12171"/>
          <a:stretch/>
        </p:blipFill>
        <p:spPr>
          <a:xfrm>
            <a:off x="20" y="10"/>
            <a:ext cx="12188932" cy="6857990"/>
          </a:xfrm>
          <a:prstGeom prst="rect">
            <a:avLst/>
          </a:prstGeom>
        </p:spPr>
      </p:pic>
      <p:sp>
        <p:nvSpPr>
          <p:cNvPr id="31" name="Rectangle 2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156F7-041E-4FE6-94A6-303EC2213250}"/>
              </a:ext>
            </a:extLst>
          </p:cNvPr>
          <p:cNvSpPr>
            <a:spLocks noGrp="1"/>
          </p:cNvSpPr>
          <p:nvPr>
            <p:ph type="ctrTitle"/>
          </p:nvPr>
        </p:nvSpPr>
        <p:spPr>
          <a:xfrm>
            <a:off x="1351280" y="3354274"/>
            <a:ext cx="9144000" cy="1152663"/>
          </a:xfrm>
        </p:spPr>
        <p:txBody>
          <a:bodyPr>
            <a:normAutofit/>
          </a:bodyPr>
          <a:lstStyle/>
          <a:p>
            <a:pPr algn="ctr"/>
            <a:r>
              <a:rPr lang="en-US" sz="3700" u="sng" dirty="0" err="1">
                <a:solidFill>
                  <a:schemeClr val="bg1"/>
                </a:solidFill>
              </a:rPr>
              <a:t>BrightStar</a:t>
            </a:r>
            <a:r>
              <a:rPr lang="en-US" sz="3700" u="sng" dirty="0">
                <a:solidFill>
                  <a:schemeClr val="bg1"/>
                </a:solidFill>
              </a:rPr>
              <a:t> Christian Academy</a:t>
            </a:r>
          </a:p>
        </p:txBody>
      </p:sp>
      <p:sp>
        <p:nvSpPr>
          <p:cNvPr id="3" name="Subtitle 2">
            <a:extLst>
              <a:ext uri="{FF2B5EF4-FFF2-40B4-BE49-F238E27FC236}">
                <a16:creationId xmlns:a16="http://schemas.microsoft.com/office/drawing/2014/main" id="{2A972166-248B-47F0-9BBC-33F0A05DA971}"/>
              </a:ext>
            </a:extLst>
          </p:cNvPr>
          <p:cNvSpPr>
            <a:spLocks noGrp="1"/>
          </p:cNvSpPr>
          <p:nvPr>
            <p:ph type="subTitle" idx="1"/>
          </p:nvPr>
        </p:nvSpPr>
        <p:spPr>
          <a:xfrm>
            <a:off x="1522476" y="4506937"/>
            <a:ext cx="9144000" cy="646785"/>
          </a:xfrm>
        </p:spPr>
        <p:txBody>
          <a:bodyPr>
            <a:normAutofit/>
          </a:bodyPr>
          <a:lstStyle/>
          <a:p>
            <a:pPr algn="ctr"/>
            <a:r>
              <a:rPr lang="en-US" dirty="0">
                <a:solidFill>
                  <a:schemeClr val="bg1"/>
                </a:solidFill>
              </a:rPr>
              <a:t>COVID-19 Health &amp; Wellness Protocol</a:t>
            </a:r>
          </a:p>
        </p:txBody>
      </p:sp>
      <p:sp>
        <p:nvSpPr>
          <p:cNvPr id="4" name="TextBox 3">
            <a:extLst>
              <a:ext uri="{FF2B5EF4-FFF2-40B4-BE49-F238E27FC236}">
                <a16:creationId xmlns:a16="http://schemas.microsoft.com/office/drawing/2014/main" id="{438F7A16-20B7-4ED2-9A5B-B2EA89DDB4BB}"/>
              </a:ext>
            </a:extLst>
          </p:cNvPr>
          <p:cNvSpPr txBox="1"/>
          <p:nvPr/>
        </p:nvSpPr>
        <p:spPr>
          <a:xfrm>
            <a:off x="0" y="6211659"/>
            <a:ext cx="1860884" cy="523220"/>
          </a:xfrm>
          <a:prstGeom prst="rect">
            <a:avLst/>
          </a:prstGeom>
          <a:noFill/>
        </p:spPr>
        <p:txBody>
          <a:bodyPr wrap="square" rtlCol="0">
            <a:spAutoFit/>
          </a:bodyPr>
          <a:lstStyle/>
          <a:p>
            <a:r>
              <a:rPr lang="en-US" sz="1400" dirty="0">
                <a:solidFill>
                  <a:schemeClr val="bg1"/>
                </a:solidFill>
              </a:rPr>
              <a:t>Last Updated 8/18/2021</a:t>
            </a:r>
          </a:p>
        </p:txBody>
      </p:sp>
    </p:spTree>
    <p:extLst>
      <p:ext uri="{BB962C8B-B14F-4D97-AF65-F5344CB8AC3E}">
        <p14:creationId xmlns:p14="http://schemas.microsoft.com/office/powerpoint/2010/main" val="3073555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003C-6809-448D-ADF3-74617CB1E31C}"/>
              </a:ext>
            </a:extLst>
          </p:cNvPr>
          <p:cNvSpPr>
            <a:spLocks noGrp="1"/>
          </p:cNvSpPr>
          <p:nvPr>
            <p:ph type="title"/>
          </p:nvPr>
        </p:nvSpPr>
        <p:spPr/>
        <p:txBody>
          <a:bodyPr>
            <a:normAutofit/>
          </a:bodyPr>
          <a:lstStyle/>
          <a:p>
            <a:r>
              <a:rPr lang="en-US" sz="3200" dirty="0"/>
              <a:t>Additional steps BCA is taking to reduce risk</a:t>
            </a:r>
          </a:p>
        </p:txBody>
      </p:sp>
      <p:sp>
        <p:nvSpPr>
          <p:cNvPr id="4" name="Content Placeholder 3">
            <a:extLst>
              <a:ext uri="{FF2B5EF4-FFF2-40B4-BE49-F238E27FC236}">
                <a16:creationId xmlns:a16="http://schemas.microsoft.com/office/drawing/2014/main" id="{5E2F49DD-018B-47E4-9A39-7B216DF09251}"/>
              </a:ext>
            </a:extLst>
          </p:cNvPr>
          <p:cNvSpPr>
            <a:spLocks noGrp="1"/>
          </p:cNvSpPr>
          <p:nvPr>
            <p:ph sz="half" idx="2"/>
          </p:nvPr>
        </p:nvSpPr>
        <p:spPr/>
        <p:txBody>
          <a:bodyPr>
            <a:normAutofit lnSpcReduction="10000"/>
          </a:bodyPr>
          <a:lstStyle/>
          <a:p>
            <a:r>
              <a:rPr lang="en-US" dirty="0"/>
              <a:t>All child surfaces are rigorously and regularly disinfected  </a:t>
            </a:r>
          </a:p>
          <a:p>
            <a:r>
              <a:rPr lang="en-US" dirty="0"/>
              <a:t>Contactless payment options have been implemented</a:t>
            </a:r>
          </a:p>
          <a:p>
            <a:r>
              <a:rPr lang="en-US" dirty="0"/>
              <a:t>Children are strictly shielded from members of the public</a:t>
            </a:r>
          </a:p>
        </p:txBody>
      </p:sp>
      <p:pic>
        <p:nvPicPr>
          <p:cNvPr id="10" name="Content Placeholder 9" descr="A person standing in front of a table&#10;&#10;Description automatically generated">
            <a:extLst>
              <a:ext uri="{FF2B5EF4-FFF2-40B4-BE49-F238E27FC236}">
                <a16:creationId xmlns:a16="http://schemas.microsoft.com/office/drawing/2014/main" id="{6654F7BB-4E57-4BFB-ACEE-29CC3196F969}"/>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38200" y="2240360"/>
            <a:ext cx="4937125" cy="3702843"/>
          </a:xfrm>
        </p:spPr>
      </p:pic>
    </p:spTree>
    <p:extLst>
      <p:ext uri="{BB962C8B-B14F-4D97-AF65-F5344CB8AC3E}">
        <p14:creationId xmlns:p14="http://schemas.microsoft.com/office/powerpoint/2010/main" val="132903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7A5994FB-6DEB-48D3-8A9A-056F06A9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A chair sitting in the grass&#10;&#10;Description automatically generated">
            <a:extLst>
              <a:ext uri="{FF2B5EF4-FFF2-40B4-BE49-F238E27FC236}">
                <a16:creationId xmlns:a16="http://schemas.microsoft.com/office/drawing/2014/main" id="{132DFB95-CEBF-46DF-A507-629C28459D3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4" b="2695"/>
          <a:stretch/>
        </p:blipFill>
        <p:spPr bwMode="auto">
          <a:xfrm>
            <a:off x="4267202" y="-1"/>
            <a:ext cx="4636167" cy="3383280"/>
          </a:xfrm>
          <a:custGeom>
            <a:avLst/>
            <a:gdLst/>
            <a:ahLst/>
            <a:cxnLst/>
            <a:rect l="l" t="t" r="r" b="b"/>
            <a:pathLst>
              <a:path w="4636167" h="3383280">
                <a:moveTo>
                  <a:pt x="0" y="0"/>
                </a:moveTo>
                <a:lnTo>
                  <a:pt x="4636167" y="0"/>
                </a:lnTo>
                <a:lnTo>
                  <a:pt x="4636167" y="3383280"/>
                </a:lnTo>
                <a:lnTo>
                  <a:pt x="0" y="338328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A group of people standing in front of a building&#10;&#10;Description automatically generated">
            <a:extLst>
              <a:ext uri="{FF2B5EF4-FFF2-40B4-BE49-F238E27FC236}">
                <a16:creationId xmlns:a16="http://schemas.microsoft.com/office/drawing/2014/main" id="{17AEF1FE-B151-4EF5-878E-1178EFC0D3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93" r="2" b="33705"/>
          <a:stretch/>
        </p:blipFill>
        <p:spPr bwMode="auto">
          <a:xfrm>
            <a:off x="4636165" y="3474720"/>
            <a:ext cx="7555832" cy="3383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8" name="Freeform: Shape 77">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6E6B627C-985C-4A20-8D55-67C38B4E3FBA}"/>
              </a:ext>
            </a:extLst>
          </p:cNvPr>
          <p:cNvSpPr>
            <a:spLocks noGrp="1"/>
          </p:cNvSpPr>
          <p:nvPr>
            <p:ph type="ctrTitle"/>
          </p:nvPr>
        </p:nvSpPr>
        <p:spPr>
          <a:xfrm>
            <a:off x="271451" y="1008686"/>
            <a:ext cx="4889829" cy="1251185"/>
          </a:xfrm>
        </p:spPr>
        <p:txBody>
          <a:bodyPr vert="horz" lIns="91440" tIns="45720" rIns="91440" bIns="45720" rtlCol="0">
            <a:normAutofit fontScale="90000"/>
          </a:bodyPr>
          <a:lstStyle/>
          <a:p>
            <a:r>
              <a:rPr lang="en-US" sz="3200" dirty="0" err="1"/>
              <a:t>BrightStar’s</a:t>
            </a:r>
            <a:r>
              <a:rPr lang="en-US" sz="3200" dirty="0"/>
              <a:t> </a:t>
            </a:r>
            <a:br>
              <a:rPr lang="en-US" sz="3200" dirty="0"/>
            </a:br>
            <a:r>
              <a:rPr lang="en-US" sz="3200" dirty="0"/>
              <a:t>COVID-19 </a:t>
            </a:r>
            <a:br>
              <a:rPr lang="en-US" sz="3200" dirty="0"/>
            </a:br>
            <a:r>
              <a:rPr lang="en-US" sz="3200" dirty="0"/>
              <a:t>On-Campus Response</a:t>
            </a:r>
          </a:p>
        </p:txBody>
      </p:sp>
      <p:pic>
        <p:nvPicPr>
          <p:cNvPr id="3074" name="Picture 2">
            <a:extLst>
              <a:ext uri="{FF2B5EF4-FFF2-40B4-BE49-F238E27FC236}">
                <a16:creationId xmlns:a16="http://schemas.microsoft.com/office/drawing/2014/main" id="{655F5205-436D-46A5-9201-49E497807D9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t="20343" r="-2" b="-2"/>
          <a:stretch/>
        </p:blipFill>
        <p:spPr bwMode="auto">
          <a:xfrm>
            <a:off x="9006544" y="-1"/>
            <a:ext cx="3185459" cy="3383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1D1D212-0829-450B-88A0-D2D8B59A71D1}"/>
              </a:ext>
            </a:extLst>
          </p:cNvPr>
          <p:cNvSpPr txBox="1"/>
          <p:nvPr/>
        </p:nvSpPr>
        <p:spPr>
          <a:xfrm>
            <a:off x="4406844" y="5021831"/>
            <a:ext cx="6946955" cy="1299943"/>
          </a:xfrm>
          <a:prstGeom prst="rect">
            <a:avLst/>
          </a:prstGeom>
        </p:spPr>
        <p:txBody>
          <a:bodyPr vert="horz" lIns="91440" tIns="45720" rIns="91440" bIns="45720" rtlCol="0">
            <a:normAutofit/>
          </a:bodyPr>
          <a:lstStyle/>
          <a:p>
            <a:pPr>
              <a:lnSpc>
                <a:spcPct val="90000"/>
              </a:lnSpc>
              <a:spcAft>
                <a:spcPts val="600"/>
              </a:spcAft>
            </a:pPr>
            <a:endParaRPr lang="en-US" sz="1100" dirty="0"/>
          </a:p>
        </p:txBody>
      </p:sp>
      <p:sp>
        <p:nvSpPr>
          <p:cNvPr id="2" name="TextBox 1">
            <a:extLst>
              <a:ext uri="{FF2B5EF4-FFF2-40B4-BE49-F238E27FC236}">
                <a16:creationId xmlns:a16="http://schemas.microsoft.com/office/drawing/2014/main" id="{FD090BCF-B442-4DFB-BF51-D988D57B9447}"/>
              </a:ext>
            </a:extLst>
          </p:cNvPr>
          <p:cNvSpPr txBox="1"/>
          <p:nvPr/>
        </p:nvSpPr>
        <p:spPr>
          <a:xfrm>
            <a:off x="271451" y="2436508"/>
            <a:ext cx="4645989" cy="3477875"/>
          </a:xfrm>
          <a:prstGeom prst="rect">
            <a:avLst/>
          </a:prstGeom>
          <a:noFill/>
        </p:spPr>
        <p:txBody>
          <a:bodyPr wrap="square" rtlCol="0">
            <a:spAutoFit/>
          </a:bodyPr>
          <a:lstStyle/>
          <a:p>
            <a:pPr>
              <a:spcAft>
                <a:spcPts val="600"/>
              </a:spcAft>
            </a:pPr>
            <a:r>
              <a:rPr lang="en-US" sz="2000" dirty="0"/>
              <a:t>At </a:t>
            </a:r>
            <a:r>
              <a:rPr lang="en-US" sz="2000" dirty="0" err="1"/>
              <a:t>BrightStar</a:t>
            </a:r>
            <a:r>
              <a:rPr lang="en-US" sz="2000" dirty="0"/>
              <a:t> we view caring for your children as a sacred and holy trust. This has been and will continue to be to be our vision long after the coronavirus is gone. We pray that this document encourages you and assures you that Brightstar will always be your partner in sharing God’s love with your children, while holding ourselves to the highest standard of care and safety.</a:t>
            </a:r>
          </a:p>
        </p:txBody>
      </p:sp>
    </p:spTree>
    <p:extLst>
      <p:ext uri="{BB962C8B-B14F-4D97-AF65-F5344CB8AC3E}">
        <p14:creationId xmlns:p14="http://schemas.microsoft.com/office/powerpoint/2010/main" val="152955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839A9B9-F246-4779-A2BA-7AD3DAB5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E6B627C-985C-4A20-8D55-67C38B4E3FBA}"/>
              </a:ext>
            </a:extLst>
          </p:cNvPr>
          <p:cNvSpPr>
            <a:spLocks noGrp="1"/>
          </p:cNvSpPr>
          <p:nvPr>
            <p:ph type="ctrTitle"/>
          </p:nvPr>
        </p:nvSpPr>
        <p:spPr>
          <a:xfrm>
            <a:off x="2517667" y="541820"/>
            <a:ext cx="9144000" cy="1218565"/>
          </a:xfrm>
        </p:spPr>
        <p:txBody>
          <a:bodyPr>
            <a:normAutofit/>
          </a:bodyPr>
          <a:lstStyle/>
          <a:p>
            <a:pPr algn="r"/>
            <a:r>
              <a:rPr lang="en-US" sz="4000" dirty="0" err="1"/>
              <a:t>BrightStar’s</a:t>
            </a:r>
            <a:r>
              <a:rPr lang="en-US" sz="4000" dirty="0"/>
              <a:t> COVID-19</a:t>
            </a:r>
            <a:br>
              <a:rPr lang="en-US" sz="4000" dirty="0"/>
            </a:br>
            <a:r>
              <a:rPr lang="en-US" sz="4000" dirty="0"/>
              <a:t>On-Campus Response</a:t>
            </a:r>
          </a:p>
        </p:txBody>
      </p:sp>
      <p:sp>
        <p:nvSpPr>
          <p:cNvPr id="15" name="Freeform: Shape 14">
            <a:extLst>
              <a:ext uri="{FF2B5EF4-FFF2-40B4-BE49-F238E27FC236}">
                <a16:creationId xmlns:a16="http://schemas.microsoft.com/office/drawing/2014/main" id="{689FF3C7-B796-4C63-BF20-B2EE56888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96" y="1"/>
            <a:ext cx="11282409" cy="2930115"/>
          </a:xfrm>
          <a:custGeom>
            <a:avLst/>
            <a:gdLst>
              <a:gd name="connsiteX0" fmla="*/ 1277174 w 11282409"/>
              <a:gd name="connsiteY0" fmla="*/ 0 h 2930115"/>
              <a:gd name="connsiteX1" fmla="*/ 11077320 w 11282409"/>
              <a:gd name="connsiteY1" fmla="*/ 0 h 2930115"/>
              <a:gd name="connsiteX2" fmla="*/ 10933044 w 11282409"/>
              <a:gd name="connsiteY2" fmla="*/ 93916 h 2930115"/>
              <a:gd name="connsiteX3" fmla="*/ 11087630 w 11282409"/>
              <a:gd name="connsiteY3" fmla="*/ 165214 h 2930115"/>
              <a:gd name="connsiteX4" fmla="*/ 10401271 w 11282409"/>
              <a:gd name="connsiteY4" fmla="*/ 582307 h 2930115"/>
              <a:gd name="connsiteX5" fmla="*/ 11038163 w 11282409"/>
              <a:gd name="connsiteY5" fmla="*/ 511009 h 2930115"/>
              <a:gd name="connsiteX6" fmla="*/ 11004154 w 11282409"/>
              <a:gd name="connsiteY6" fmla="*/ 568047 h 2930115"/>
              <a:gd name="connsiteX7" fmla="*/ 10970146 w 11282409"/>
              <a:gd name="connsiteY7" fmla="*/ 625085 h 2930115"/>
              <a:gd name="connsiteX8" fmla="*/ 11270042 w 11282409"/>
              <a:gd name="connsiteY8" fmla="*/ 589437 h 2930115"/>
              <a:gd name="connsiteX9" fmla="*/ 11270042 w 11282409"/>
              <a:gd name="connsiteY9" fmla="*/ 650039 h 2930115"/>
              <a:gd name="connsiteX10" fmla="*/ 11177291 w 11282409"/>
              <a:gd name="connsiteY10" fmla="*/ 721337 h 2930115"/>
              <a:gd name="connsiteX11" fmla="*/ 11270042 w 11282409"/>
              <a:gd name="connsiteY11" fmla="*/ 703512 h 2930115"/>
              <a:gd name="connsiteX12" fmla="*/ 11282409 w 11282409"/>
              <a:gd name="connsiteY12" fmla="*/ 703512 h 2930115"/>
              <a:gd name="connsiteX13" fmla="*/ 11282409 w 11282409"/>
              <a:gd name="connsiteY13" fmla="*/ 981574 h 2930115"/>
              <a:gd name="connsiteX14" fmla="*/ 4053985 w 11282409"/>
              <a:gd name="connsiteY14" fmla="*/ 2928005 h 2930115"/>
              <a:gd name="connsiteX15" fmla="*/ 3386175 w 11282409"/>
              <a:gd name="connsiteY15" fmla="*/ 2892355 h 2930115"/>
              <a:gd name="connsiteX16" fmla="*/ 3228499 w 11282409"/>
              <a:gd name="connsiteY16" fmla="*/ 2774714 h 2930115"/>
              <a:gd name="connsiteX17" fmla="*/ 3389267 w 11282409"/>
              <a:gd name="connsiteY17" fmla="*/ 2717676 h 2930115"/>
              <a:gd name="connsiteX18" fmla="*/ 3883942 w 11282409"/>
              <a:gd name="connsiteY18" fmla="*/ 2535866 h 2930115"/>
              <a:gd name="connsiteX19" fmla="*/ 3401634 w 11282409"/>
              <a:gd name="connsiteY19" fmla="*/ 2564386 h 2930115"/>
              <a:gd name="connsiteX20" fmla="*/ 4087994 w 11282409"/>
              <a:gd name="connsiteY20" fmla="*/ 2414660 h 2930115"/>
              <a:gd name="connsiteX21" fmla="*/ 4285864 w 11282409"/>
              <a:gd name="connsiteY21" fmla="*/ 2336233 h 2930115"/>
              <a:gd name="connsiteX22" fmla="*/ 4091088 w 11282409"/>
              <a:gd name="connsiteY22" fmla="*/ 2304149 h 2930115"/>
              <a:gd name="connsiteX23" fmla="*/ 3148114 w 11282409"/>
              <a:gd name="connsiteY23" fmla="*/ 2400401 h 2930115"/>
              <a:gd name="connsiteX24" fmla="*/ 3058455 w 11282409"/>
              <a:gd name="connsiteY24" fmla="*/ 2411095 h 2930115"/>
              <a:gd name="connsiteX25" fmla="*/ 2443203 w 11282409"/>
              <a:gd name="connsiteY25" fmla="*/ 2336233 h 2930115"/>
              <a:gd name="connsiteX26" fmla="*/ 2786383 w 11282409"/>
              <a:gd name="connsiteY26" fmla="*/ 2257805 h 2930115"/>
              <a:gd name="connsiteX27" fmla="*/ 2390644 w 11282409"/>
              <a:gd name="connsiteY27" fmla="*/ 2211461 h 2930115"/>
              <a:gd name="connsiteX28" fmla="*/ 1911429 w 11282409"/>
              <a:gd name="connsiteY28" fmla="*/ 2168683 h 2930115"/>
              <a:gd name="connsiteX29" fmla="*/ 1416755 w 11282409"/>
              <a:gd name="connsiteY29" fmla="*/ 2026087 h 2930115"/>
              <a:gd name="connsiteX30" fmla="*/ 1070483 w 11282409"/>
              <a:gd name="connsiteY30" fmla="*/ 1979743 h 2930115"/>
              <a:gd name="connsiteX31" fmla="*/ 1104491 w 11282409"/>
              <a:gd name="connsiteY31" fmla="*/ 1854972 h 2930115"/>
              <a:gd name="connsiteX32" fmla="*/ 1039566 w 11282409"/>
              <a:gd name="connsiteY32" fmla="*/ 1748026 h 2930115"/>
              <a:gd name="connsiteX33" fmla="*/ 1623900 w 11282409"/>
              <a:gd name="connsiteY33" fmla="*/ 1694553 h 2930115"/>
              <a:gd name="connsiteX34" fmla="*/ 1401296 w 11282409"/>
              <a:gd name="connsiteY34" fmla="*/ 1676728 h 2930115"/>
              <a:gd name="connsiteX35" fmla="*/ 1302362 w 11282409"/>
              <a:gd name="connsiteY35" fmla="*/ 1623255 h 2930115"/>
              <a:gd name="connsiteX36" fmla="*/ 1385838 w 11282409"/>
              <a:gd name="connsiteY36" fmla="*/ 1566216 h 2930115"/>
              <a:gd name="connsiteX37" fmla="*/ 1756843 w 11282409"/>
              <a:gd name="connsiteY37" fmla="*/ 1377277 h 2930115"/>
              <a:gd name="connsiteX38" fmla="*/ 721120 w 11282409"/>
              <a:gd name="connsiteY38" fmla="*/ 1387972 h 2930115"/>
              <a:gd name="connsiteX39" fmla="*/ 857154 w 11282409"/>
              <a:gd name="connsiteY39" fmla="*/ 1323803 h 2930115"/>
              <a:gd name="connsiteX40" fmla="*/ 2285525 w 11282409"/>
              <a:gd name="connsiteY40" fmla="*/ 924536 h 2930115"/>
              <a:gd name="connsiteX41" fmla="*/ 2569963 w 11282409"/>
              <a:gd name="connsiteY41" fmla="*/ 874628 h 2930115"/>
              <a:gd name="connsiteX42" fmla="*/ 1803218 w 11282409"/>
              <a:gd name="connsiteY42" fmla="*/ 856803 h 2930115"/>
              <a:gd name="connsiteX43" fmla="*/ 625276 w 11282409"/>
              <a:gd name="connsiteY43" fmla="*/ 682124 h 2930115"/>
              <a:gd name="connsiteX44" fmla="*/ 736578 w 11282409"/>
              <a:gd name="connsiteY44" fmla="*/ 521703 h 2930115"/>
              <a:gd name="connsiteX45" fmla="*/ 155336 w 11282409"/>
              <a:gd name="connsiteY45" fmla="*/ 550222 h 2930115"/>
              <a:gd name="connsiteX46" fmla="*/ 421223 w 11282409"/>
              <a:gd name="connsiteY46" fmla="*/ 425451 h 2930115"/>
              <a:gd name="connsiteX47" fmla="*/ 201712 w 11282409"/>
              <a:gd name="connsiteY47" fmla="*/ 404062 h 2930115"/>
              <a:gd name="connsiteX48" fmla="*/ 3843 w 11282409"/>
              <a:gd name="connsiteY48" fmla="*/ 314939 h 2930115"/>
              <a:gd name="connsiteX49" fmla="*/ 829329 w 11282409"/>
              <a:gd name="connsiteY49" fmla="*/ 175909 h 2930115"/>
              <a:gd name="connsiteX50" fmla="*/ 1045749 w 11282409"/>
              <a:gd name="connsiteY50" fmla="*/ 47572 h 2930115"/>
              <a:gd name="connsiteX51" fmla="*/ 1172509 w 11282409"/>
              <a:gd name="connsiteY51" fmla="*/ 11924 h 2930115"/>
              <a:gd name="connsiteX52" fmla="*/ 1257531 w 11282409"/>
              <a:gd name="connsiteY52" fmla="*/ 7914 h 293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82409" h="2930115">
                <a:moveTo>
                  <a:pt x="1277174" y="0"/>
                </a:moveTo>
                <a:lnTo>
                  <a:pt x="11077320" y="0"/>
                </a:lnTo>
                <a:lnTo>
                  <a:pt x="10933044" y="93916"/>
                </a:lnTo>
                <a:cubicBezTo>
                  <a:pt x="10973237" y="147389"/>
                  <a:pt x="11059805" y="83222"/>
                  <a:pt x="11087630" y="165214"/>
                </a:cubicBezTo>
                <a:cubicBezTo>
                  <a:pt x="10865028" y="304245"/>
                  <a:pt x="10660974" y="478924"/>
                  <a:pt x="10401271" y="582307"/>
                </a:cubicBezTo>
                <a:cubicBezTo>
                  <a:pt x="10614599" y="507443"/>
                  <a:pt x="10827927" y="543093"/>
                  <a:pt x="11038163" y="511009"/>
                </a:cubicBezTo>
                <a:cubicBezTo>
                  <a:pt x="11065988" y="553787"/>
                  <a:pt x="11019613" y="553787"/>
                  <a:pt x="11004154" y="568047"/>
                </a:cubicBezTo>
                <a:cubicBezTo>
                  <a:pt x="10988696" y="582307"/>
                  <a:pt x="10967053" y="593001"/>
                  <a:pt x="10970146" y="625085"/>
                </a:cubicBezTo>
                <a:cubicBezTo>
                  <a:pt x="11065988" y="639345"/>
                  <a:pt x="11171107" y="589437"/>
                  <a:pt x="11270042" y="589437"/>
                </a:cubicBezTo>
                <a:lnTo>
                  <a:pt x="11270042" y="650039"/>
                </a:lnTo>
                <a:cubicBezTo>
                  <a:pt x="11236032" y="671428"/>
                  <a:pt x="11192750" y="678558"/>
                  <a:pt x="11177291" y="721337"/>
                </a:cubicBezTo>
                <a:cubicBezTo>
                  <a:pt x="11208207" y="714208"/>
                  <a:pt x="11239125" y="710643"/>
                  <a:pt x="11270042" y="703512"/>
                </a:cubicBezTo>
                <a:lnTo>
                  <a:pt x="11282409" y="703512"/>
                </a:lnTo>
                <a:lnTo>
                  <a:pt x="11282409" y="981574"/>
                </a:lnTo>
                <a:cubicBezTo>
                  <a:pt x="9254245" y="2952959"/>
                  <a:pt x="4397165" y="2906615"/>
                  <a:pt x="4053985" y="2928005"/>
                </a:cubicBezTo>
                <a:cubicBezTo>
                  <a:pt x="3945776" y="2935134"/>
                  <a:pt x="3491294" y="2924439"/>
                  <a:pt x="3386175" y="2892355"/>
                </a:cubicBezTo>
                <a:cubicBezTo>
                  <a:pt x="3243956" y="2853141"/>
                  <a:pt x="3228499" y="2774714"/>
                  <a:pt x="3228499" y="2774714"/>
                </a:cubicBezTo>
                <a:cubicBezTo>
                  <a:pt x="3228499" y="2774714"/>
                  <a:pt x="3299608" y="2742630"/>
                  <a:pt x="3389267" y="2717676"/>
                </a:cubicBezTo>
                <a:cubicBezTo>
                  <a:pt x="3562404" y="2667768"/>
                  <a:pt x="3704623" y="2575080"/>
                  <a:pt x="3883942" y="2535866"/>
                </a:cubicBezTo>
                <a:cubicBezTo>
                  <a:pt x="3723173" y="2546561"/>
                  <a:pt x="3562404" y="2553691"/>
                  <a:pt x="3401634" y="2564386"/>
                </a:cubicBezTo>
                <a:cubicBezTo>
                  <a:pt x="3624237" y="2468133"/>
                  <a:pt x="3859208" y="2453874"/>
                  <a:pt x="4087994" y="2414660"/>
                </a:cubicBezTo>
                <a:cubicBezTo>
                  <a:pt x="4162197" y="2403966"/>
                  <a:pt x="4285864" y="2436049"/>
                  <a:pt x="4285864" y="2336233"/>
                </a:cubicBezTo>
                <a:cubicBezTo>
                  <a:pt x="4282774" y="2272064"/>
                  <a:pt x="4162197" y="2300584"/>
                  <a:pt x="4091088" y="2304149"/>
                </a:cubicBezTo>
                <a:cubicBezTo>
                  <a:pt x="3775732" y="2314843"/>
                  <a:pt x="3463469" y="2361187"/>
                  <a:pt x="3148114" y="2400401"/>
                </a:cubicBezTo>
                <a:cubicBezTo>
                  <a:pt x="3117196" y="2403966"/>
                  <a:pt x="3080097" y="2421790"/>
                  <a:pt x="3058455" y="2411095"/>
                </a:cubicBezTo>
                <a:cubicBezTo>
                  <a:pt x="2879135" y="2339797"/>
                  <a:pt x="2675082" y="2357622"/>
                  <a:pt x="2443203" y="2336233"/>
                </a:cubicBezTo>
                <a:cubicBezTo>
                  <a:pt x="2569963" y="2254241"/>
                  <a:pt x="2678173" y="2311278"/>
                  <a:pt x="2786383" y="2257805"/>
                </a:cubicBezTo>
                <a:cubicBezTo>
                  <a:pt x="2653440" y="2200766"/>
                  <a:pt x="2517405" y="2225722"/>
                  <a:pt x="2390644" y="2211461"/>
                </a:cubicBezTo>
                <a:cubicBezTo>
                  <a:pt x="2297893" y="2200766"/>
                  <a:pt x="1963988" y="2186507"/>
                  <a:pt x="1911429" y="2168683"/>
                </a:cubicBezTo>
                <a:cubicBezTo>
                  <a:pt x="1750660" y="2115209"/>
                  <a:pt x="1558974" y="2122339"/>
                  <a:pt x="1416755" y="2026087"/>
                </a:cubicBezTo>
                <a:cubicBezTo>
                  <a:pt x="1314728" y="1958354"/>
                  <a:pt x="1178693" y="2015393"/>
                  <a:pt x="1070483" y="1979743"/>
                </a:cubicBezTo>
                <a:cubicBezTo>
                  <a:pt x="1024107" y="1929835"/>
                  <a:pt x="1089033" y="1894186"/>
                  <a:pt x="1104491" y="1854972"/>
                </a:cubicBezTo>
                <a:cubicBezTo>
                  <a:pt x="1126133" y="1805064"/>
                  <a:pt x="1067391" y="1794370"/>
                  <a:pt x="1039566" y="1748026"/>
                </a:cubicBezTo>
                <a:cubicBezTo>
                  <a:pt x="1231252" y="1751591"/>
                  <a:pt x="1413663" y="1737331"/>
                  <a:pt x="1623900" y="1694553"/>
                </a:cubicBezTo>
                <a:cubicBezTo>
                  <a:pt x="1537332" y="1630384"/>
                  <a:pt x="1463130" y="1690987"/>
                  <a:pt x="1401296" y="1676728"/>
                </a:cubicBezTo>
                <a:cubicBezTo>
                  <a:pt x="1358012" y="1666033"/>
                  <a:pt x="1302362" y="1676728"/>
                  <a:pt x="1302362" y="1623255"/>
                </a:cubicBezTo>
                <a:cubicBezTo>
                  <a:pt x="1302362" y="1580476"/>
                  <a:pt x="1351829" y="1573345"/>
                  <a:pt x="1385838" y="1566216"/>
                </a:cubicBezTo>
                <a:cubicBezTo>
                  <a:pt x="1518781" y="1541262"/>
                  <a:pt x="1648633" y="1509178"/>
                  <a:pt x="1756843" y="1377277"/>
                </a:cubicBezTo>
                <a:cubicBezTo>
                  <a:pt x="1407480" y="1334499"/>
                  <a:pt x="1048840" y="1502049"/>
                  <a:pt x="721120" y="1387972"/>
                </a:cubicBezTo>
                <a:cubicBezTo>
                  <a:pt x="748945" y="1313109"/>
                  <a:pt x="813871" y="1327368"/>
                  <a:pt x="857154" y="1323803"/>
                </a:cubicBezTo>
                <a:cubicBezTo>
                  <a:pt x="1147775" y="1291720"/>
                  <a:pt x="2127849" y="903147"/>
                  <a:pt x="2285525" y="924536"/>
                </a:cubicBezTo>
                <a:cubicBezTo>
                  <a:pt x="2381369" y="935231"/>
                  <a:pt x="2480304" y="928101"/>
                  <a:pt x="2569963" y="874628"/>
                </a:cubicBezTo>
                <a:cubicBezTo>
                  <a:pt x="2678173" y="810460"/>
                  <a:pt x="1988721" y="945926"/>
                  <a:pt x="1803218" y="856803"/>
                </a:cubicBezTo>
                <a:cubicBezTo>
                  <a:pt x="1713559" y="814024"/>
                  <a:pt x="956090" y="689253"/>
                  <a:pt x="625276" y="682124"/>
                </a:cubicBezTo>
                <a:cubicBezTo>
                  <a:pt x="656194" y="614390"/>
                  <a:pt x="770587" y="617955"/>
                  <a:pt x="736578" y="521703"/>
                </a:cubicBezTo>
                <a:cubicBezTo>
                  <a:pt x="557259" y="514574"/>
                  <a:pt x="365573" y="575176"/>
                  <a:pt x="155336" y="550222"/>
                </a:cubicBezTo>
                <a:cubicBezTo>
                  <a:pt x="229537" y="464666"/>
                  <a:pt x="337746" y="471795"/>
                  <a:pt x="421223" y="425451"/>
                </a:cubicBezTo>
                <a:cubicBezTo>
                  <a:pt x="356297" y="361283"/>
                  <a:pt x="275913" y="400497"/>
                  <a:pt x="201712" y="404062"/>
                </a:cubicBezTo>
                <a:cubicBezTo>
                  <a:pt x="136786" y="407627"/>
                  <a:pt x="-27075" y="318505"/>
                  <a:pt x="3843" y="314939"/>
                </a:cubicBezTo>
                <a:cubicBezTo>
                  <a:pt x="282096" y="293551"/>
                  <a:pt x="551076" y="197299"/>
                  <a:pt x="829329" y="175909"/>
                </a:cubicBezTo>
                <a:cubicBezTo>
                  <a:pt x="922080" y="168779"/>
                  <a:pt x="1027200" y="175909"/>
                  <a:pt x="1045749" y="47572"/>
                </a:cubicBezTo>
                <a:cubicBezTo>
                  <a:pt x="1048840" y="11924"/>
                  <a:pt x="1039566" y="4795"/>
                  <a:pt x="1172509" y="11924"/>
                </a:cubicBezTo>
                <a:cubicBezTo>
                  <a:pt x="1198789" y="13707"/>
                  <a:pt x="1228933" y="14598"/>
                  <a:pt x="1257531" y="7914"/>
                </a:cubicBezTo>
                <a:close/>
              </a:path>
            </a:pathLst>
          </a:custGeom>
          <a:solidFill>
            <a:srgbClr val="62ACC2">
              <a:alpha val="20000"/>
            </a:srgbClr>
          </a:solidFill>
          <a:ln w="32707" cap="flat">
            <a:noFill/>
            <a:prstDash val="solid"/>
            <a:miter/>
          </a:ln>
        </p:spPr>
        <p:txBody>
          <a:bodyPr wrap="square" rtlCol="0" anchor="ctr">
            <a:noAutofit/>
          </a:bodyPr>
          <a:lstStyle/>
          <a:p>
            <a:endParaRPr lang="en-US">
              <a:solidFill>
                <a:schemeClr val="tx1"/>
              </a:solidFill>
            </a:endParaRPr>
          </a:p>
        </p:txBody>
      </p:sp>
      <p:sp>
        <p:nvSpPr>
          <p:cNvPr id="9" name="TextBox 8">
            <a:extLst>
              <a:ext uri="{FF2B5EF4-FFF2-40B4-BE49-F238E27FC236}">
                <a16:creationId xmlns:a16="http://schemas.microsoft.com/office/drawing/2014/main" id="{C1D1D212-0829-450B-88A0-D2D8B59A71D1}"/>
              </a:ext>
            </a:extLst>
          </p:cNvPr>
          <p:cNvSpPr txBox="1"/>
          <p:nvPr/>
        </p:nvSpPr>
        <p:spPr>
          <a:xfrm>
            <a:off x="1085352" y="3134712"/>
            <a:ext cx="5241748" cy="1938992"/>
          </a:xfrm>
          <a:prstGeom prst="rect">
            <a:avLst/>
          </a:prstGeom>
          <a:noFill/>
        </p:spPr>
        <p:txBody>
          <a:bodyPr wrap="square" rtlCol="0">
            <a:spAutoFit/>
          </a:bodyPr>
          <a:lstStyle/>
          <a:p>
            <a:r>
              <a:rPr lang="en-US" sz="2400" dirty="0"/>
              <a:t>This remains an evolving document based on the current policies and procedures set by CCLD, the CDC and local government guidelines.</a:t>
            </a:r>
          </a:p>
        </p:txBody>
      </p:sp>
      <p:sp>
        <p:nvSpPr>
          <p:cNvPr id="2" name="TextBox 1">
            <a:extLst>
              <a:ext uri="{FF2B5EF4-FFF2-40B4-BE49-F238E27FC236}">
                <a16:creationId xmlns:a16="http://schemas.microsoft.com/office/drawing/2014/main" id="{EB4B4131-25D3-417E-90C3-598ABDB84028}"/>
              </a:ext>
            </a:extLst>
          </p:cNvPr>
          <p:cNvSpPr txBox="1"/>
          <p:nvPr/>
        </p:nvSpPr>
        <p:spPr>
          <a:xfrm>
            <a:off x="6591467" y="5278301"/>
            <a:ext cx="5070200" cy="1446550"/>
          </a:xfrm>
          <a:prstGeom prst="rect">
            <a:avLst/>
          </a:prstGeom>
          <a:noFill/>
        </p:spPr>
        <p:txBody>
          <a:bodyPr wrap="square" rtlCol="0">
            <a:spAutoFit/>
          </a:bodyPr>
          <a:lstStyle/>
          <a:p>
            <a:pPr algn="r"/>
            <a:r>
              <a:rPr lang="en-US" sz="1400" b="1" dirty="0"/>
              <a:t>BCA Executive Director, Justin Fraser</a:t>
            </a:r>
          </a:p>
          <a:p>
            <a:pPr algn="r"/>
            <a:r>
              <a:rPr lang="en-US" sz="1400" dirty="0">
                <a:hlinkClick r:id="rId2"/>
              </a:rPr>
              <a:t>mrjustin@mybrightstarca.com</a:t>
            </a:r>
            <a:endParaRPr lang="en-US" sz="1400" dirty="0"/>
          </a:p>
          <a:p>
            <a:pPr algn="r"/>
            <a:r>
              <a:rPr lang="en-US" sz="1400" b="1" dirty="0"/>
              <a:t>BCA Admin Director, Jacqueline Alkhaseh</a:t>
            </a:r>
          </a:p>
          <a:p>
            <a:pPr algn="r"/>
            <a:r>
              <a:rPr lang="en-US" sz="1400" dirty="0">
                <a:hlinkClick r:id="rId3"/>
              </a:rPr>
              <a:t>msjacqueline@mybrightstarca.com</a:t>
            </a:r>
            <a:endParaRPr lang="en-US" sz="1400" dirty="0"/>
          </a:p>
          <a:p>
            <a:pPr algn="r"/>
            <a:r>
              <a:rPr lang="en-US" sz="1400" dirty="0"/>
              <a:t>408.266.7600</a:t>
            </a:r>
          </a:p>
          <a:p>
            <a:pPr algn="r"/>
            <a:endParaRPr lang="en-US" dirty="0"/>
          </a:p>
        </p:txBody>
      </p:sp>
    </p:spTree>
    <p:extLst>
      <p:ext uri="{BB962C8B-B14F-4D97-AF65-F5344CB8AC3E}">
        <p14:creationId xmlns:p14="http://schemas.microsoft.com/office/powerpoint/2010/main" val="9535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839A9B9-F246-4779-A2BA-7AD3DAB5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E6B627C-985C-4A20-8D55-67C38B4E3FBA}"/>
              </a:ext>
            </a:extLst>
          </p:cNvPr>
          <p:cNvSpPr>
            <a:spLocks noGrp="1"/>
          </p:cNvSpPr>
          <p:nvPr>
            <p:ph type="ctrTitle"/>
          </p:nvPr>
        </p:nvSpPr>
        <p:spPr>
          <a:xfrm>
            <a:off x="1524000" y="538480"/>
            <a:ext cx="9144000" cy="1889760"/>
          </a:xfrm>
        </p:spPr>
        <p:txBody>
          <a:bodyPr>
            <a:normAutofit fontScale="90000"/>
          </a:bodyPr>
          <a:lstStyle/>
          <a:p>
            <a:pPr algn="ctr"/>
            <a:r>
              <a:rPr lang="en-US" sz="6000" dirty="0" err="1"/>
              <a:t>BrightStar’s</a:t>
            </a:r>
            <a:r>
              <a:rPr lang="en-US" sz="6000" dirty="0"/>
              <a:t> COVID-19</a:t>
            </a:r>
            <a:br>
              <a:rPr lang="en-US" sz="6000" dirty="0"/>
            </a:br>
            <a:r>
              <a:rPr lang="en-US" sz="6000" dirty="0"/>
              <a:t>On-Campus Response</a:t>
            </a:r>
          </a:p>
        </p:txBody>
      </p:sp>
      <p:sp>
        <p:nvSpPr>
          <p:cNvPr id="15" name="Freeform: Shape 14">
            <a:extLst>
              <a:ext uri="{FF2B5EF4-FFF2-40B4-BE49-F238E27FC236}">
                <a16:creationId xmlns:a16="http://schemas.microsoft.com/office/drawing/2014/main" id="{689FF3C7-B796-4C63-BF20-B2EE56888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96" y="1"/>
            <a:ext cx="11282409" cy="2930115"/>
          </a:xfrm>
          <a:custGeom>
            <a:avLst/>
            <a:gdLst>
              <a:gd name="connsiteX0" fmla="*/ 1277174 w 11282409"/>
              <a:gd name="connsiteY0" fmla="*/ 0 h 2930115"/>
              <a:gd name="connsiteX1" fmla="*/ 11077320 w 11282409"/>
              <a:gd name="connsiteY1" fmla="*/ 0 h 2930115"/>
              <a:gd name="connsiteX2" fmla="*/ 10933044 w 11282409"/>
              <a:gd name="connsiteY2" fmla="*/ 93916 h 2930115"/>
              <a:gd name="connsiteX3" fmla="*/ 11087630 w 11282409"/>
              <a:gd name="connsiteY3" fmla="*/ 165214 h 2930115"/>
              <a:gd name="connsiteX4" fmla="*/ 10401271 w 11282409"/>
              <a:gd name="connsiteY4" fmla="*/ 582307 h 2930115"/>
              <a:gd name="connsiteX5" fmla="*/ 11038163 w 11282409"/>
              <a:gd name="connsiteY5" fmla="*/ 511009 h 2930115"/>
              <a:gd name="connsiteX6" fmla="*/ 11004154 w 11282409"/>
              <a:gd name="connsiteY6" fmla="*/ 568047 h 2930115"/>
              <a:gd name="connsiteX7" fmla="*/ 10970146 w 11282409"/>
              <a:gd name="connsiteY7" fmla="*/ 625085 h 2930115"/>
              <a:gd name="connsiteX8" fmla="*/ 11270042 w 11282409"/>
              <a:gd name="connsiteY8" fmla="*/ 589437 h 2930115"/>
              <a:gd name="connsiteX9" fmla="*/ 11270042 w 11282409"/>
              <a:gd name="connsiteY9" fmla="*/ 650039 h 2930115"/>
              <a:gd name="connsiteX10" fmla="*/ 11177291 w 11282409"/>
              <a:gd name="connsiteY10" fmla="*/ 721337 h 2930115"/>
              <a:gd name="connsiteX11" fmla="*/ 11270042 w 11282409"/>
              <a:gd name="connsiteY11" fmla="*/ 703512 h 2930115"/>
              <a:gd name="connsiteX12" fmla="*/ 11282409 w 11282409"/>
              <a:gd name="connsiteY12" fmla="*/ 703512 h 2930115"/>
              <a:gd name="connsiteX13" fmla="*/ 11282409 w 11282409"/>
              <a:gd name="connsiteY13" fmla="*/ 981574 h 2930115"/>
              <a:gd name="connsiteX14" fmla="*/ 4053985 w 11282409"/>
              <a:gd name="connsiteY14" fmla="*/ 2928005 h 2930115"/>
              <a:gd name="connsiteX15" fmla="*/ 3386175 w 11282409"/>
              <a:gd name="connsiteY15" fmla="*/ 2892355 h 2930115"/>
              <a:gd name="connsiteX16" fmla="*/ 3228499 w 11282409"/>
              <a:gd name="connsiteY16" fmla="*/ 2774714 h 2930115"/>
              <a:gd name="connsiteX17" fmla="*/ 3389267 w 11282409"/>
              <a:gd name="connsiteY17" fmla="*/ 2717676 h 2930115"/>
              <a:gd name="connsiteX18" fmla="*/ 3883942 w 11282409"/>
              <a:gd name="connsiteY18" fmla="*/ 2535866 h 2930115"/>
              <a:gd name="connsiteX19" fmla="*/ 3401634 w 11282409"/>
              <a:gd name="connsiteY19" fmla="*/ 2564386 h 2930115"/>
              <a:gd name="connsiteX20" fmla="*/ 4087994 w 11282409"/>
              <a:gd name="connsiteY20" fmla="*/ 2414660 h 2930115"/>
              <a:gd name="connsiteX21" fmla="*/ 4285864 w 11282409"/>
              <a:gd name="connsiteY21" fmla="*/ 2336233 h 2930115"/>
              <a:gd name="connsiteX22" fmla="*/ 4091088 w 11282409"/>
              <a:gd name="connsiteY22" fmla="*/ 2304149 h 2930115"/>
              <a:gd name="connsiteX23" fmla="*/ 3148114 w 11282409"/>
              <a:gd name="connsiteY23" fmla="*/ 2400401 h 2930115"/>
              <a:gd name="connsiteX24" fmla="*/ 3058455 w 11282409"/>
              <a:gd name="connsiteY24" fmla="*/ 2411095 h 2930115"/>
              <a:gd name="connsiteX25" fmla="*/ 2443203 w 11282409"/>
              <a:gd name="connsiteY25" fmla="*/ 2336233 h 2930115"/>
              <a:gd name="connsiteX26" fmla="*/ 2786383 w 11282409"/>
              <a:gd name="connsiteY26" fmla="*/ 2257805 h 2930115"/>
              <a:gd name="connsiteX27" fmla="*/ 2390644 w 11282409"/>
              <a:gd name="connsiteY27" fmla="*/ 2211461 h 2930115"/>
              <a:gd name="connsiteX28" fmla="*/ 1911429 w 11282409"/>
              <a:gd name="connsiteY28" fmla="*/ 2168683 h 2930115"/>
              <a:gd name="connsiteX29" fmla="*/ 1416755 w 11282409"/>
              <a:gd name="connsiteY29" fmla="*/ 2026087 h 2930115"/>
              <a:gd name="connsiteX30" fmla="*/ 1070483 w 11282409"/>
              <a:gd name="connsiteY30" fmla="*/ 1979743 h 2930115"/>
              <a:gd name="connsiteX31" fmla="*/ 1104491 w 11282409"/>
              <a:gd name="connsiteY31" fmla="*/ 1854972 h 2930115"/>
              <a:gd name="connsiteX32" fmla="*/ 1039566 w 11282409"/>
              <a:gd name="connsiteY32" fmla="*/ 1748026 h 2930115"/>
              <a:gd name="connsiteX33" fmla="*/ 1623900 w 11282409"/>
              <a:gd name="connsiteY33" fmla="*/ 1694553 h 2930115"/>
              <a:gd name="connsiteX34" fmla="*/ 1401296 w 11282409"/>
              <a:gd name="connsiteY34" fmla="*/ 1676728 h 2930115"/>
              <a:gd name="connsiteX35" fmla="*/ 1302362 w 11282409"/>
              <a:gd name="connsiteY35" fmla="*/ 1623255 h 2930115"/>
              <a:gd name="connsiteX36" fmla="*/ 1385838 w 11282409"/>
              <a:gd name="connsiteY36" fmla="*/ 1566216 h 2930115"/>
              <a:gd name="connsiteX37" fmla="*/ 1756843 w 11282409"/>
              <a:gd name="connsiteY37" fmla="*/ 1377277 h 2930115"/>
              <a:gd name="connsiteX38" fmla="*/ 721120 w 11282409"/>
              <a:gd name="connsiteY38" fmla="*/ 1387972 h 2930115"/>
              <a:gd name="connsiteX39" fmla="*/ 857154 w 11282409"/>
              <a:gd name="connsiteY39" fmla="*/ 1323803 h 2930115"/>
              <a:gd name="connsiteX40" fmla="*/ 2285525 w 11282409"/>
              <a:gd name="connsiteY40" fmla="*/ 924536 h 2930115"/>
              <a:gd name="connsiteX41" fmla="*/ 2569963 w 11282409"/>
              <a:gd name="connsiteY41" fmla="*/ 874628 h 2930115"/>
              <a:gd name="connsiteX42" fmla="*/ 1803218 w 11282409"/>
              <a:gd name="connsiteY42" fmla="*/ 856803 h 2930115"/>
              <a:gd name="connsiteX43" fmla="*/ 625276 w 11282409"/>
              <a:gd name="connsiteY43" fmla="*/ 682124 h 2930115"/>
              <a:gd name="connsiteX44" fmla="*/ 736578 w 11282409"/>
              <a:gd name="connsiteY44" fmla="*/ 521703 h 2930115"/>
              <a:gd name="connsiteX45" fmla="*/ 155336 w 11282409"/>
              <a:gd name="connsiteY45" fmla="*/ 550222 h 2930115"/>
              <a:gd name="connsiteX46" fmla="*/ 421223 w 11282409"/>
              <a:gd name="connsiteY46" fmla="*/ 425451 h 2930115"/>
              <a:gd name="connsiteX47" fmla="*/ 201712 w 11282409"/>
              <a:gd name="connsiteY47" fmla="*/ 404062 h 2930115"/>
              <a:gd name="connsiteX48" fmla="*/ 3843 w 11282409"/>
              <a:gd name="connsiteY48" fmla="*/ 314939 h 2930115"/>
              <a:gd name="connsiteX49" fmla="*/ 829329 w 11282409"/>
              <a:gd name="connsiteY49" fmla="*/ 175909 h 2930115"/>
              <a:gd name="connsiteX50" fmla="*/ 1045749 w 11282409"/>
              <a:gd name="connsiteY50" fmla="*/ 47572 h 2930115"/>
              <a:gd name="connsiteX51" fmla="*/ 1172509 w 11282409"/>
              <a:gd name="connsiteY51" fmla="*/ 11924 h 2930115"/>
              <a:gd name="connsiteX52" fmla="*/ 1257531 w 11282409"/>
              <a:gd name="connsiteY52" fmla="*/ 7914 h 293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82409" h="2930115">
                <a:moveTo>
                  <a:pt x="1277174" y="0"/>
                </a:moveTo>
                <a:lnTo>
                  <a:pt x="11077320" y="0"/>
                </a:lnTo>
                <a:lnTo>
                  <a:pt x="10933044" y="93916"/>
                </a:lnTo>
                <a:cubicBezTo>
                  <a:pt x="10973237" y="147389"/>
                  <a:pt x="11059805" y="83222"/>
                  <a:pt x="11087630" y="165214"/>
                </a:cubicBezTo>
                <a:cubicBezTo>
                  <a:pt x="10865028" y="304245"/>
                  <a:pt x="10660974" y="478924"/>
                  <a:pt x="10401271" y="582307"/>
                </a:cubicBezTo>
                <a:cubicBezTo>
                  <a:pt x="10614599" y="507443"/>
                  <a:pt x="10827927" y="543093"/>
                  <a:pt x="11038163" y="511009"/>
                </a:cubicBezTo>
                <a:cubicBezTo>
                  <a:pt x="11065988" y="553787"/>
                  <a:pt x="11019613" y="553787"/>
                  <a:pt x="11004154" y="568047"/>
                </a:cubicBezTo>
                <a:cubicBezTo>
                  <a:pt x="10988696" y="582307"/>
                  <a:pt x="10967053" y="593001"/>
                  <a:pt x="10970146" y="625085"/>
                </a:cubicBezTo>
                <a:cubicBezTo>
                  <a:pt x="11065988" y="639345"/>
                  <a:pt x="11171107" y="589437"/>
                  <a:pt x="11270042" y="589437"/>
                </a:cubicBezTo>
                <a:lnTo>
                  <a:pt x="11270042" y="650039"/>
                </a:lnTo>
                <a:cubicBezTo>
                  <a:pt x="11236032" y="671428"/>
                  <a:pt x="11192750" y="678558"/>
                  <a:pt x="11177291" y="721337"/>
                </a:cubicBezTo>
                <a:cubicBezTo>
                  <a:pt x="11208207" y="714208"/>
                  <a:pt x="11239125" y="710643"/>
                  <a:pt x="11270042" y="703512"/>
                </a:cubicBezTo>
                <a:lnTo>
                  <a:pt x="11282409" y="703512"/>
                </a:lnTo>
                <a:lnTo>
                  <a:pt x="11282409" y="981574"/>
                </a:lnTo>
                <a:cubicBezTo>
                  <a:pt x="9254245" y="2952959"/>
                  <a:pt x="4397165" y="2906615"/>
                  <a:pt x="4053985" y="2928005"/>
                </a:cubicBezTo>
                <a:cubicBezTo>
                  <a:pt x="3945776" y="2935134"/>
                  <a:pt x="3491294" y="2924439"/>
                  <a:pt x="3386175" y="2892355"/>
                </a:cubicBezTo>
                <a:cubicBezTo>
                  <a:pt x="3243956" y="2853141"/>
                  <a:pt x="3228499" y="2774714"/>
                  <a:pt x="3228499" y="2774714"/>
                </a:cubicBezTo>
                <a:cubicBezTo>
                  <a:pt x="3228499" y="2774714"/>
                  <a:pt x="3299608" y="2742630"/>
                  <a:pt x="3389267" y="2717676"/>
                </a:cubicBezTo>
                <a:cubicBezTo>
                  <a:pt x="3562404" y="2667768"/>
                  <a:pt x="3704623" y="2575080"/>
                  <a:pt x="3883942" y="2535866"/>
                </a:cubicBezTo>
                <a:cubicBezTo>
                  <a:pt x="3723173" y="2546561"/>
                  <a:pt x="3562404" y="2553691"/>
                  <a:pt x="3401634" y="2564386"/>
                </a:cubicBezTo>
                <a:cubicBezTo>
                  <a:pt x="3624237" y="2468133"/>
                  <a:pt x="3859208" y="2453874"/>
                  <a:pt x="4087994" y="2414660"/>
                </a:cubicBezTo>
                <a:cubicBezTo>
                  <a:pt x="4162197" y="2403966"/>
                  <a:pt x="4285864" y="2436049"/>
                  <a:pt x="4285864" y="2336233"/>
                </a:cubicBezTo>
                <a:cubicBezTo>
                  <a:pt x="4282774" y="2272064"/>
                  <a:pt x="4162197" y="2300584"/>
                  <a:pt x="4091088" y="2304149"/>
                </a:cubicBezTo>
                <a:cubicBezTo>
                  <a:pt x="3775732" y="2314843"/>
                  <a:pt x="3463469" y="2361187"/>
                  <a:pt x="3148114" y="2400401"/>
                </a:cubicBezTo>
                <a:cubicBezTo>
                  <a:pt x="3117196" y="2403966"/>
                  <a:pt x="3080097" y="2421790"/>
                  <a:pt x="3058455" y="2411095"/>
                </a:cubicBezTo>
                <a:cubicBezTo>
                  <a:pt x="2879135" y="2339797"/>
                  <a:pt x="2675082" y="2357622"/>
                  <a:pt x="2443203" y="2336233"/>
                </a:cubicBezTo>
                <a:cubicBezTo>
                  <a:pt x="2569963" y="2254241"/>
                  <a:pt x="2678173" y="2311278"/>
                  <a:pt x="2786383" y="2257805"/>
                </a:cubicBezTo>
                <a:cubicBezTo>
                  <a:pt x="2653440" y="2200766"/>
                  <a:pt x="2517405" y="2225722"/>
                  <a:pt x="2390644" y="2211461"/>
                </a:cubicBezTo>
                <a:cubicBezTo>
                  <a:pt x="2297893" y="2200766"/>
                  <a:pt x="1963988" y="2186507"/>
                  <a:pt x="1911429" y="2168683"/>
                </a:cubicBezTo>
                <a:cubicBezTo>
                  <a:pt x="1750660" y="2115209"/>
                  <a:pt x="1558974" y="2122339"/>
                  <a:pt x="1416755" y="2026087"/>
                </a:cubicBezTo>
                <a:cubicBezTo>
                  <a:pt x="1314728" y="1958354"/>
                  <a:pt x="1178693" y="2015393"/>
                  <a:pt x="1070483" y="1979743"/>
                </a:cubicBezTo>
                <a:cubicBezTo>
                  <a:pt x="1024107" y="1929835"/>
                  <a:pt x="1089033" y="1894186"/>
                  <a:pt x="1104491" y="1854972"/>
                </a:cubicBezTo>
                <a:cubicBezTo>
                  <a:pt x="1126133" y="1805064"/>
                  <a:pt x="1067391" y="1794370"/>
                  <a:pt x="1039566" y="1748026"/>
                </a:cubicBezTo>
                <a:cubicBezTo>
                  <a:pt x="1231252" y="1751591"/>
                  <a:pt x="1413663" y="1737331"/>
                  <a:pt x="1623900" y="1694553"/>
                </a:cubicBezTo>
                <a:cubicBezTo>
                  <a:pt x="1537332" y="1630384"/>
                  <a:pt x="1463130" y="1690987"/>
                  <a:pt x="1401296" y="1676728"/>
                </a:cubicBezTo>
                <a:cubicBezTo>
                  <a:pt x="1358012" y="1666033"/>
                  <a:pt x="1302362" y="1676728"/>
                  <a:pt x="1302362" y="1623255"/>
                </a:cubicBezTo>
                <a:cubicBezTo>
                  <a:pt x="1302362" y="1580476"/>
                  <a:pt x="1351829" y="1573345"/>
                  <a:pt x="1385838" y="1566216"/>
                </a:cubicBezTo>
                <a:cubicBezTo>
                  <a:pt x="1518781" y="1541262"/>
                  <a:pt x="1648633" y="1509178"/>
                  <a:pt x="1756843" y="1377277"/>
                </a:cubicBezTo>
                <a:cubicBezTo>
                  <a:pt x="1407480" y="1334499"/>
                  <a:pt x="1048840" y="1502049"/>
                  <a:pt x="721120" y="1387972"/>
                </a:cubicBezTo>
                <a:cubicBezTo>
                  <a:pt x="748945" y="1313109"/>
                  <a:pt x="813871" y="1327368"/>
                  <a:pt x="857154" y="1323803"/>
                </a:cubicBezTo>
                <a:cubicBezTo>
                  <a:pt x="1147775" y="1291720"/>
                  <a:pt x="2127849" y="903147"/>
                  <a:pt x="2285525" y="924536"/>
                </a:cubicBezTo>
                <a:cubicBezTo>
                  <a:pt x="2381369" y="935231"/>
                  <a:pt x="2480304" y="928101"/>
                  <a:pt x="2569963" y="874628"/>
                </a:cubicBezTo>
                <a:cubicBezTo>
                  <a:pt x="2678173" y="810460"/>
                  <a:pt x="1988721" y="945926"/>
                  <a:pt x="1803218" y="856803"/>
                </a:cubicBezTo>
                <a:cubicBezTo>
                  <a:pt x="1713559" y="814024"/>
                  <a:pt x="956090" y="689253"/>
                  <a:pt x="625276" y="682124"/>
                </a:cubicBezTo>
                <a:cubicBezTo>
                  <a:pt x="656194" y="614390"/>
                  <a:pt x="770587" y="617955"/>
                  <a:pt x="736578" y="521703"/>
                </a:cubicBezTo>
                <a:cubicBezTo>
                  <a:pt x="557259" y="514574"/>
                  <a:pt x="365573" y="575176"/>
                  <a:pt x="155336" y="550222"/>
                </a:cubicBezTo>
                <a:cubicBezTo>
                  <a:pt x="229537" y="464666"/>
                  <a:pt x="337746" y="471795"/>
                  <a:pt x="421223" y="425451"/>
                </a:cubicBezTo>
                <a:cubicBezTo>
                  <a:pt x="356297" y="361283"/>
                  <a:pt x="275913" y="400497"/>
                  <a:pt x="201712" y="404062"/>
                </a:cubicBezTo>
                <a:cubicBezTo>
                  <a:pt x="136786" y="407627"/>
                  <a:pt x="-27075" y="318505"/>
                  <a:pt x="3843" y="314939"/>
                </a:cubicBezTo>
                <a:cubicBezTo>
                  <a:pt x="282096" y="293551"/>
                  <a:pt x="551076" y="197299"/>
                  <a:pt x="829329" y="175909"/>
                </a:cubicBezTo>
                <a:cubicBezTo>
                  <a:pt x="922080" y="168779"/>
                  <a:pt x="1027200" y="175909"/>
                  <a:pt x="1045749" y="47572"/>
                </a:cubicBezTo>
                <a:cubicBezTo>
                  <a:pt x="1048840" y="11924"/>
                  <a:pt x="1039566" y="4795"/>
                  <a:pt x="1172509" y="11924"/>
                </a:cubicBezTo>
                <a:cubicBezTo>
                  <a:pt x="1198789" y="13707"/>
                  <a:pt x="1228933" y="14598"/>
                  <a:pt x="1257531" y="7914"/>
                </a:cubicBezTo>
                <a:close/>
              </a:path>
            </a:pathLst>
          </a:custGeom>
          <a:solidFill>
            <a:srgbClr val="62ACC2">
              <a:alpha val="20000"/>
            </a:srgbClr>
          </a:solidFill>
          <a:ln w="32707" cap="flat">
            <a:noFill/>
            <a:prstDash val="solid"/>
            <a:miter/>
          </a:ln>
        </p:spPr>
        <p:txBody>
          <a:bodyPr wrap="square" rtlCol="0" anchor="ctr">
            <a:noAutofit/>
          </a:bodyPr>
          <a:lstStyle/>
          <a:p>
            <a:endParaRPr lang="en-US">
              <a:solidFill>
                <a:schemeClr val="tx1"/>
              </a:solidFill>
            </a:endParaRPr>
          </a:p>
        </p:txBody>
      </p:sp>
      <p:sp>
        <p:nvSpPr>
          <p:cNvPr id="9" name="TextBox 8">
            <a:extLst>
              <a:ext uri="{FF2B5EF4-FFF2-40B4-BE49-F238E27FC236}">
                <a16:creationId xmlns:a16="http://schemas.microsoft.com/office/drawing/2014/main" id="{C1D1D212-0829-450B-88A0-D2D8B59A71D1}"/>
              </a:ext>
            </a:extLst>
          </p:cNvPr>
          <p:cNvSpPr txBox="1"/>
          <p:nvPr/>
        </p:nvSpPr>
        <p:spPr>
          <a:xfrm>
            <a:off x="1522476" y="2966719"/>
            <a:ext cx="9144000" cy="3477875"/>
          </a:xfrm>
          <a:prstGeom prst="rect">
            <a:avLst/>
          </a:prstGeom>
          <a:noFill/>
        </p:spPr>
        <p:txBody>
          <a:bodyPr wrap="square" rtlCol="0">
            <a:spAutoFit/>
          </a:bodyPr>
          <a:lstStyle/>
          <a:p>
            <a:r>
              <a:rPr lang="en-US" sz="2000" dirty="0"/>
              <a:t>Since the start of shelter-in-place BCA has met and exceeded the CDC guidelines and CCLD Licensing standards for on-campus childcare. Thus far this has primarily pertained to the care we have provided for the children of frontline workers. As we shift into the Governor’s Phase II of loosening SIP guidelines, to now include more of the general public, we have further bolstered these protocols. Maintaining the health and wellness of both our staff and the children in our care is paramount. Here are some of the steps we have put in place to address risk of exposure and alleviate some of your concerns. Our goal is to decrease “social” distancing for our children, while keeping a safe “physical” distancing protocol.</a:t>
            </a:r>
          </a:p>
        </p:txBody>
      </p:sp>
    </p:spTree>
    <p:extLst>
      <p:ext uri="{BB962C8B-B14F-4D97-AF65-F5344CB8AC3E}">
        <p14:creationId xmlns:p14="http://schemas.microsoft.com/office/powerpoint/2010/main" val="123551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B0DDCF2-D806-42AB-A221-FE63BF34C295}"/>
              </a:ext>
            </a:extLst>
          </p:cNvPr>
          <p:cNvSpPr>
            <a:spLocks noGrp="1"/>
          </p:cNvSpPr>
          <p:nvPr>
            <p:ph type="title"/>
          </p:nvPr>
        </p:nvSpPr>
        <p:spPr/>
        <p:txBody>
          <a:bodyPr/>
          <a:lstStyle/>
          <a:p>
            <a:r>
              <a:rPr lang="en-US" dirty="0"/>
              <a:t>Before The Day Begins</a:t>
            </a:r>
          </a:p>
        </p:txBody>
      </p:sp>
      <p:sp>
        <p:nvSpPr>
          <p:cNvPr id="16" name="Text Placeholder 15">
            <a:extLst>
              <a:ext uri="{FF2B5EF4-FFF2-40B4-BE49-F238E27FC236}">
                <a16:creationId xmlns:a16="http://schemas.microsoft.com/office/drawing/2014/main" id="{057CC6B0-56FC-4CDE-9748-D391B3736049}"/>
              </a:ext>
            </a:extLst>
          </p:cNvPr>
          <p:cNvSpPr>
            <a:spLocks noGrp="1"/>
          </p:cNvSpPr>
          <p:nvPr>
            <p:ph type="body" idx="1"/>
          </p:nvPr>
        </p:nvSpPr>
        <p:spPr>
          <a:xfrm>
            <a:off x="839788" y="2011680"/>
            <a:ext cx="10515600" cy="534875"/>
          </a:xfrm>
        </p:spPr>
        <p:txBody>
          <a:bodyPr>
            <a:normAutofit fontScale="62500" lnSpcReduction="20000"/>
          </a:bodyPr>
          <a:lstStyle/>
          <a:p>
            <a:r>
              <a:rPr lang="en-US" dirty="0"/>
              <a:t>On a daily basis the entire </a:t>
            </a:r>
            <a:r>
              <a:rPr lang="en-US" dirty="0" err="1"/>
              <a:t>BrightStar</a:t>
            </a:r>
            <a:r>
              <a:rPr lang="en-US" dirty="0"/>
              <a:t> campus receives thorough professional deep cleaning  </a:t>
            </a:r>
          </a:p>
        </p:txBody>
      </p:sp>
      <p:pic>
        <p:nvPicPr>
          <p:cNvPr id="10" name="Content Placeholder 9" descr="A picture containing person, indoor, holding, table&#10;&#10;Description automatically generated">
            <a:extLst>
              <a:ext uri="{FF2B5EF4-FFF2-40B4-BE49-F238E27FC236}">
                <a16:creationId xmlns:a16="http://schemas.microsoft.com/office/drawing/2014/main" id="{941BA574-474E-41D0-9C38-64D1D42B0693}"/>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20638" y="2791440"/>
            <a:ext cx="3718926" cy="3428385"/>
          </a:xfrm>
        </p:spPr>
      </p:pic>
      <p:pic>
        <p:nvPicPr>
          <p:cNvPr id="2050" name="Picture 2">
            <a:extLst>
              <a:ext uri="{FF2B5EF4-FFF2-40B4-BE49-F238E27FC236}">
                <a16:creationId xmlns:a16="http://schemas.microsoft.com/office/drawing/2014/main" id="{33A57CA3-4D08-451B-86EA-70664363E218}"/>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443227" y="2791441"/>
            <a:ext cx="6053448" cy="342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75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8D30-006B-4D2D-81DB-E14D3283D8BF}"/>
              </a:ext>
            </a:extLst>
          </p:cNvPr>
          <p:cNvSpPr>
            <a:spLocks noGrp="1"/>
          </p:cNvSpPr>
          <p:nvPr>
            <p:ph type="title"/>
          </p:nvPr>
        </p:nvSpPr>
        <p:spPr/>
        <p:txBody>
          <a:bodyPr/>
          <a:lstStyle/>
          <a:p>
            <a:r>
              <a:rPr lang="en-US" dirty="0"/>
              <a:t>Before The Day Begins</a:t>
            </a:r>
          </a:p>
        </p:txBody>
      </p:sp>
      <p:sp>
        <p:nvSpPr>
          <p:cNvPr id="3" name="Text Placeholder 2">
            <a:extLst>
              <a:ext uri="{FF2B5EF4-FFF2-40B4-BE49-F238E27FC236}">
                <a16:creationId xmlns:a16="http://schemas.microsoft.com/office/drawing/2014/main" id="{B8EEBA66-CBA0-465E-9A9D-1E481DC1E5C1}"/>
              </a:ext>
            </a:extLst>
          </p:cNvPr>
          <p:cNvSpPr>
            <a:spLocks noGrp="1"/>
          </p:cNvSpPr>
          <p:nvPr>
            <p:ph type="body" idx="1"/>
          </p:nvPr>
        </p:nvSpPr>
        <p:spPr>
          <a:xfrm>
            <a:off x="836612" y="1669194"/>
            <a:ext cx="5438775" cy="1271968"/>
          </a:xfrm>
        </p:spPr>
        <p:txBody>
          <a:bodyPr>
            <a:normAutofit fontScale="62500" lnSpcReduction="20000"/>
          </a:bodyPr>
          <a:lstStyle/>
          <a:p>
            <a:r>
              <a:rPr lang="en-US" dirty="0"/>
              <a:t>All staff members’ temperatures are checked and if they have exhibited any of the symptoms of COVID-19 identified by the CDC, they are </a:t>
            </a:r>
            <a:r>
              <a:rPr lang="en-US" dirty="0">
                <a:solidFill>
                  <a:srgbClr val="FF0000"/>
                </a:solidFill>
              </a:rPr>
              <a:t>NOT</a:t>
            </a:r>
            <a:r>
              <a:rPr lang="en-US" dirty="0"/>
              <a:t> allowed on campus.</a:t>
            </a:r>
          </a:p>
        </p:txBody>
      </p:sp>
      <p:sp>
        <p:nvSpPr>
          <p:cNvPr id="6" name="Content Placeholder 5">
            <a:extLst>
              <a:ext uri="{FF2B5EF4-FFF2-40B4-BE49-F238E27FC236}">
                <a16:creationId xmlns:a16="http://schemas.microsoft.com/office/drawing/2014/main" id="{E00EB20F-1342-44C0-BA64-607B01194056}"/>
              </a:ext>
            </a:extLst>
          </p:cNvPr>
          <p:cNvSpPr>
            <a:spLocks noGrp="1"/>
          </p:cNvSpPr>
          <p:nvPr>
            <p:ph sz="quarter" idx="4"/>
          </p:nvPr>
        </p:nvSpPr>
        <p:spPr>
          <a:xfrm>
            <a:off x="6419087" y="2153265"/>
            <a:ext cx="5359957" cy="4037223"/>
          </a:xfrm>
        </p:spPr>
        <p:txBody>
          <a:bodyPr>
            <a:normAutofit fontScale="85000" lnSpcReduction="20000"/>
          </a:bodyPr>
          <a:lstStyle/>
          <a:p>
            <a:r>
              <a:rPr lang="en-US" dirty="0"/>
              <a:t>Cough</a:t>
            </a:r>
          </a:p>
          <a:p>
            <a:r>
              <a:rPr lang="en-US" dirty="0"/>
              <a:t>Shortness of breath or difficulty breathing</a:t>
            </a:r>
          </a:p>
          <a:p>
            <a:r>
              <a:rPr lang="en-US" dirty="0"/>
              <a:t>Fever</a:t>
            </a:r>
          </a:p>
          <a:p>
            <a:r>
              <a:rPr lang="en-US" dirty="0"/>
              <a:t>Chills</a:t>
            </a:r>
          </a:p>
          <a:p>
            <a:r>
              <a:rPr lang="en-US" dirty="0"/>
              <a:t>Muscle pain</a:t>
            </a:r>
          </a:p>
          <a:p>
            <a:r>
              <a:rPr lang="en-US" dirty="0"/>
              <a:t>Sore throat</a:t>
            </a:r>
          </a:p>
          <a:p>
            <a:r>
              <a:rPr lang="en-US" dirty="0"/>
              <a:t>New loss of taste or smell</a:t>
            </a:r>
          </a:p>
          <a:p>
            <a:pPr marL="0" indent="0">
              <a:buNone/>
            </a:pPr>
            <a:r>
              <a:rPr lang="en-US" dirty="0"/>
              <a:t>*Exposure to someone diagnosed with COVID-19</a:t>
            </a:r>
          </a:p>
          <a:p>
            <a:endParaRPr lang="en-US" dirty="0"/>
          </a:p>
        </p:txBody>
      </p:sp>
      <p:pic>
        <p:nvPicPr>
          <p:cNvPr id="7" name="Content Placeholder 19" descr="A person in a blue shirt&#10;&#10;Description automatically generated">
            <a:extLst>
              <a:ext uri="{FF2B5EF4-FFF2-40B4-BE49-F238E27FC236}">
                <a16:creationId xmlns:a16="http://schemas.microsoft.com/office/drawing/2014/main" id="{803D4244-D059-42B5-9C9F-B759C373C82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8269"/>
          <a:stretch/>
        </p:blipFill>
        <p:spPr>
          <a:xfrm rot="5400000">
            <a:off x="1320446" y="3054395"/>
            <a:ext cx="3271583" cy="3002129"/>
          </a:xfrm>
        </p:spPr>
      </p:pic>
    </p:spTree>
    <p:extLst>
      <p:ext uri="{BB962C8B-B14F-4D97-AF65-F5344CB8AC3E}">
        <p14:creationId xmlns:p14="http://schemas.microsoft.com/office/powerpoint/2010/main" val="417646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4297-8B1D-425F-9EC9-3BDAAFB1C875}"/>
              </a:ext>
            </a:extLst>
          </p:cNvPr>
          <p:cNvSpPr>
            <a:spLocks noGrp="1"/>
          </p:cNvSpPr>
          <p:nvPr>
            <p:ph type="title"/>
          </p:nvPr>
        </p:nvSpPr>
        <p:spPr/>
        <p:txBody>
          <a:bodyPr/>
          <a:lstStyle/>
          <a:p>
            <a:r>
              <a:rPr lang="en-US" dirty="0"/>
              <a:t>Before your child is admitted on-campus</a:t>
            </a:r>
          </a:p>
        </p:txBody>
      </p:sp>
      <p:pic>
        <p:nvPicPr>
          <p:cNvPr id="7" name="Content Placeholder 6" descr="A picture containing person, outdoor, woman, young&#10;&#10;Description automatically generated">
            <a:extLst>
              <a:ext uri="{FF2B5EF4-FFF2-40B4-BE49-F238E27FC236}">
                <a16:creationId xmlns:a16="http://schemas.microsoft.com/office/drawing/2014/main" id="{CA0FF482-BE69-414C-B014-136E703E098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5318792" y="1837463"/>
            <a:ext cx="2941850" cy="2206387"/>
          </a:xfrm>
        </p:spPr>
      </p:pic>
      <p:pic>
        <p:nvPicPr>
          <p:cNvPr id="5" name="Content Placeholder 7">
            <a:extLst>
              <a:ext uri="{FF2B5EF4-FFF2-40B4-BE49-F238E27FC236}">
                <a16:creationId xmlns:a16="http://schemas.microsoft.com/office/drawing/2014/main" id="{CB3EE61E-BCF2-4916-8922-68E2BD70286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10800000">
            <a:off x="838199" y="1469728"/>
            <a:ext cx="3922469" cy="2941851"/>
          </a:xfrm>
        </p:spPr>
      </p:pic>
      <p:pic>
        <p:nvPicPr>
          <p:cNvPr id="9" name="Picture 8" descr="A person standing in front of a window&#10;&#10;Description automatically generated">
            <a:extLst>
              <a:ext uri="{FF2B5EF4-FFF2-40B4-BE49-F238E27FC236}">
                <a16:creationId xmlns:a16="http://schemas.microsoft.com/office/drawing/2014/main" id="{8C50DA80-D6B5-4505-ABD6-CA3D05EBD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1285" y="1469731"/>
            <a:ext cx="1742126" cy="2941848"/>
          </a:xfrm>
          <a:prstGeom prst="rect">
            <a:avLst/>
          </a:prstGeom>
        </p:spPr>
      </p:pic>
      <p:sp>
        <p:nvSpPr>
          <p:cNvPr id="10" name="TextBox 9">
            <a:extLst>
              <a:ext uri="{FF2B5EF4-FFF2-40B4-BE49-F238E27FC236}">
                <a16:creationId xmlns:a16="http://schemas.microsoft.com/office/drawing/2014/main" id="{26E6F5D2-FBE0-4B06-BBE3-4716C7DF16FF}"/>
              </a:ext>
            </a:extLst>
          </p:cNvPr>
          <p:cNvSpPr txBox="1"/>
          <p:nvPr/>
        </p:nvSpPr>
        <p:spPr>
          <a:xfrm>
            <a:off x="264115" y="4639020"/>
            <a:ext cx="12019637" cy="1754326"/>
          </a:xfrm>
          <a:prstGeom prst="rect">
            <a:avLst/>
          </a:prstGeom>
          <a:noFill/>
        </p:spPr>
        <p:txBody>
          <a:bodyPr wrap="none" rtlCol="0">
            <a:spAutoFit/>
          </a:bodyPr>
          <a:lstStyle/>
          <a:p>
            <a:pPr marL="285750" indent="-285750">
              <a:buFont typeface="Arial" panose="020B0604020202020204" pitchFamily="34" charset="0"/>
              <a:buChar char="•"/>
            </a:pPr>
            <a:r>
              <a:rPr lang="en-US" dirty="0"/>
              <a:t>BCA has implemented a contactless sign in and out process</a:t>
            </a:r>
          </a:p>
          <a:p>
            <a:pPr marL="285750" indent="-285750">
              <a:buFont typeface="Arial" panose="020B0604020202020204" pitchFamily="34" charset="0"/>
              <a:buChar char="•"/>
            </a:pPr>
            <a:r>
              <a:rPr lang="en-US" dirty="0"/>
              <a:t>Parents must wear a face covering and remain behind a boundary line and </a:t>
            </a:r>
            <a:r>
              <a:rPr lang="en-US" dirty="0">
                <a:solidFill>
                  <a:srgbClr val="FF0000"/>
                </a:solidFill>
              </a:rPr>
              <a:t>NOT</a:t>
            </a:r>
            <a:r>
              <a:rPr lang="en-US" dirty="0"/>
              <a:t> enter the building</a:t>
            </a:r>
          </a:p>
          <a:p>
            <a:pPr marL="285750" indent="-285750">
              <a:buFont typeface="Arial" panose="020B0604020202020204" pitchFamily="34" charset="0"/>
              <a:buChar char="•"/>
            </a:pPr>
            <a:r>
              <a:rPr lang="en-US" dirty="0"/>
              <a:t>All children must immediately have their temperature checked </a:t>
            </a:r>
          </a:p>
          <a:p>
            <a:pPr marL="285750" indent="-285750">
              <a:buFont typeface="Arial" panose="020B0604020202020204" pitchFamily="34" charset="0"/>
              <a:buChar char="•"/>
            </a:pPr>
            <a:r>
              <a:rPr lang="en-US" dirty="0"/>
              <a:t>Children who exhibit any signs or symptoms of illness will also </a:t>
            </a:r>
            <a:r>
              <a:rPr lang="en-US" dirty="0">
                <a:solidFill>
                  <a:srgbClr val="FF0000"/>
                </a:solidFill>
              </a:rPr>
              <a:t>NOT</a:t>
            </a:r>
            <a:r>
              <a:rPr lang="en-US" dirty="0"/>
              <a:t> be permitted on campus</a:t>
            </a:r>
          </a:p>
          <a:p>
            <a:pPr marL="285750" indent="-285750">
              <a:buFont typeface="Arial" panose="020B0604020202020204" pitchFamily="34" charset="0"/>
              <a:buChar char="•"/>
            </a:pPr>
            <a:r>
              <a:rPr lang="en-US" dirty="0"/>
              <a:t>Children who have been exposed to COVID -19 in their home will also </a:t>
            </a:r>
            <a:r>
              <a:rPr lang="en-US" dirty="0">
                <a:solidFill>
                  <a:srgbClr val="FF0000"/>
                </a:solidFill>
              </a:rPr>
              <a:t>NOT</a:t>
            </a:r>
            <a:r>
              <a:rPr lang="en-US" dirty="0"/>
              <a:t> be permitted on campus</a:t>
            </a:r>
          </a:p>
          <a:p>
            <a:pPr marL="285750" indent="-285750">
              <a:buFont typeface="Arial" panose="020B0604020202020204" pitchFamily="34" charset="0"/>
              <a:buChar char="•"/>
            </a:pPr>
            <a:r>
              <a:rPr lang="en-US" dirty="0"/>
              <a:t>The teacher then inputs the child’s Kinderlime code and signs them in</a:t>
            </a:r>
          </a:p>
        </p:txBody>
      </p:sp>
    </p:spTree>
    <p:extLst>
      <p:ext uri="{BB962C8B-B14F-4D97-AF65-F5344CB8AC3E}">
        <p14:creationId xmlns:p14="http://schemas.microsoft.com/office/powerpoint/2010/main" val="147032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7" name="Rectangle 1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FD4297-8B1D-425F-9EC9-3BDAAFB1C875}"/>
              </a:ext>
            </a:extLst>
          </p:cNvPr>
          <p:cNvSpPr>
            <a:spLocks noGrp="1"/>
          </p:cNvSpPr>
          <p:nvPr>
            <p:ph type="title"/>
          </p:nvPr>
        </p:nvSpPr>
        <p:spPr>
          <a:xfrm>
            <a:off x="838201" y="643467"/>
            <a:ext cx="5798126" cy="1800526"/>
          </a:xfrm>
        </p:spPr>
        <p:txBody>
          <a:bodyPr vert="horz" lIns="91440" tIns="45720" rIns="91440" bIns="45720" rtlCol="0" anchor="ctr">
            <a:normAutofit/>
          </a:bodyPr>
          <a:lstStyle/>
          <a:p>
            <a:r>
              <a:rPr lang="en-US" dirty="0"/>
              <a:t>Once On Campus</a:t>
            </a:r>
          </a:p>
        </p:txBody>
      </p:sp>
      <p:sp>
        <p:nvSpPr>
          <p:cNvPr id="10" name="TextBox 9">
            <a:extLst>
              <a:ext uri="{FF2B5EF4-FFF2-40B4-BE49-F238E27FC236}">
                <a16:creationId xmlns:a16="http://schemas.microsoft.com/office/drawing/2014/main" id="{26E6F5D2-FBE0-4B06-BBE3-4716C7DF16FF}"/>
              </a:ext>
            </a:extLst>
          </p:cNvPr>
          <p:cNvSpPr txBox="1"/>
          <p:nvPr/>
        </p:nvSpPr>
        <p:spPr>
          <a:xfrm>
            <a:off x="361818" y="2116481"/>
            <a:ext cx="5867399" cy="2297528"/>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400" dirty="0"/>
              <a:t>Your child is then led to thoroughly wash their hands, using the CDC’s 20 second, soap and water protocol</a:t>
            </a:r>
          </a:p>
          <a:p>
            <a:pPr marL="57150">
              <a:lnSpc>
                <a:spcPct val="90000"/>
              </a:lnSpc>
              <a:spcAft>
                <a:spcPts val="600"/>
              </a:spcAft>
            </a:pPr>
            <a:endParaRPr lang="en-US" sz="2400" dirty="0"/>
          </a:p>
          <a:p>
            <a:pPr marL="285750" indent="-228600">
              <a:lnSpc>
                <a:spcPct val="90000"/>
              </a:lnSpc>
              <a:spcAft>
                <a:spcPts val="600"/>
              </a:spcAft>
              <a:buFont typeface="Arial" panose="020B0604020202020204" pitchFamily="34" charset="0"/>
              <a:buChar char="•"/>
            </a:pPr>
            <a:r>
              <a:rPr lang="en-US" sz="2400" dirty="0"/>
              <a:t>This is continued throughout the day </a:t>
            </a:r>
          </a:p>
        </p:txBody>
      </p:sp>
      <p:pic>
        <p:nvPicPr>
          <p:cNvPr id="8" name="Picture 7">
            <a:extLst>
              <a:ext uri="{FF2B5EF4-FFF2-40B4-BE49-F238E27FC236}">
                <a16:creationId xmlns:a16="http://schemas.microsoft.com/office/drawing/2014/main" id="{8D9F2A9E-C51B-499D-BE14-8786558B4D1C}"/>
              </a:ext>
            </a:extLst>
          </p:cNvPr>
          <p:cNvPicPr>
            <a:picLocks noChangeAspect="1"/>
          </p:cNvPicPr>
          <p:nvPr/>
        </p:nvPicPr>
        <p:blipFill rotWithShape="1">
          <a:blip r:embed="rId2">
            <a:extLst>
              <a:ext uri="{28A0092B-C50C-407E-A947-70E740481C1C}">
                <a14:useLocalDpi xmlns:a14="http://schemas.microsoft.com/office/drawing/2010/main" val="0"/>
              </a:ext>
            </a:extLst>
          </a:blip>
          <a:srcRect r="22660"/>
          <a:stretch/>
        </p:blipFill>
        <p:spPr>
          <a:xfrm rot="5400000">
            <a:off x="6726924" y="1069398"/>
            <a:ext cx="4895670" cy="4747547"/>
          </a:xfrm>
          <a:prstGeom prst="rect">
            <a:avLst/>
          </a:prstGeom>
        </p:spPr>
      </p:pic>
      <p:sp>
        <p:nvSpPr>
          <p:cNvPr id="16" name="Rectangle 15">
            <a:extLst>
              <a:ext uri="{FF2B5EF4-FFF2-40B4-BE49-F238E27FC236}">
                <a16:creationId xmlns:a16="http://schemas.microsoft.com/office/drawing/2014/main" id="{762D522D-63BB-4702-980F-28FBFD9BCE53}"/>
              </a:ext>
            </a:extLst>
          </p:cNvPr>
          <p:cNvSpPr/>
          <p:nvPr/>
        </p:nvSpPr>
        <p:spPr>
          <a:xfrm>
            <a:off x="927459" y="4414008"/>
            <a:ext cx="4958994" cy="1569660"/>
          </a:xfrm>
          <a:prstGeom prst="rect">
            <a:avLst/>
          </a:prstGeom>
        </p:spPr>
        <p:txBody>
          <a:bodyPr wrap="square">
            <a:spAutoFit/>
          </a:bodyPr>
          <a:lstStyle/>
          <a:p>
            <a:pPr marL="342900" indent="-285750">
              <a:lnSpc>
                <a:spcPct val="90000"/>
              </a:lnSpc>
              <a:spcAft>
                <a:spcPts val="600"/>
              </a:spcAft>
              <a:buFont typeface="Courier New" panose="02070309020205020404" pitchFamily="49" charset="0"/>
              <a:buChar char="o"/>
            </a:pPr>
            <a:r>
              <a:rPr lang="en-US" dirty="0"/>
              <a:t>Before and after the children enter new environments</a:t>
            </a:r>
          </a:p>
          <a:p>
            <a:pPr marL="342900" indent="-285750">
              <a:lnSpc>
                <a:spcPct val="90000"/>
              </a:lnSpc>
              <a:spcAft>
                <a:spcPts val="600"/>
              </a:spcAft>
              <a:buFont typeface="Courier New" panose="02070309020205020404" pitchFamily="49" charset="0"/>
              <a:buChar char="o"/>
            </a:pPr>
            <a:r>
              <a:rPr lang="en-US" dirty="0"/>
              <a:t>Before they begin new activities</a:t>
            </a:r>
          </a:p>
          <a:p>
            <a:pPr marL="342900" indent="-285750">
              <a:lnSpc>
                <a:spcPct val="90000"/>
              </a:lnSpc>
              <a:spcAft>
                <a:spcPts val="600"/>
              </a:spcAft>
              <a:buFont typeface="Courier New" panose="02070309020205020404" pitchFamily="49" charset="0"/>
              <a:buChar char="o"/>
            </a:pPr>
            <a:r>
              <a:rPr lang="en-US" dirty="0"/>
              <a:t>Before eating </a:t>
            </a:r>
          </a:p>
          <a:p>
            <a:pPr marL="342900" indent="-285750">
              <a:lnSpc>
                <a:spcPct val="90000"/>
              </a:lnSpc>
              <a:spcAft>
                <a:spcPts val="600"/>
              </a:spcAft>
              <a:buFont typeface="Courier New" panose="02070309020205020404" pitchFamily="49" charset="0"/>
              <a:buChar char="o"/>
            </a:pPr>
            <a:r>
              <a:rPr lang="en-US" dirty="0"/>
              <a:t>When they finish using the restroom</a:t>
            </a:r>
          </a:p>
        </p:txBody>
      </p:sp>
    </p:spTree>
    <p:extLst>
      <p:ext uri="{BB962C8B-B14F-4D97-AF65-F5344CB8AC3E}">
        <p14:creationId xmlns:p14="http://schemas.microsoft.com/office/powerpoint/2010/main" val="279355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3" name="Rectangle 22">
            <a:extLst>
              <a:ext uri="{FF2B5EF4-FFF2-40B4-BE49-F238E27FC236}">
                <a16:creationId xmlns:a16="http://schemas.microsoft.com/office/drawing/2014/main" id="{62245F03-66D5-45EC-A0B5-90E656B11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9B0DDCF2-D806-42AB-A221-FE63BF34C295}"/>
              </a:ext>
            </a:extLst>
          </p:cNvPr>
          <p:cNvSpPr>
            <a:spLocks noGrp="1"/>
          </p:cNvSpPr>
          <p:nvPr>
            <p:ph type="title"/>
          </p:nvPr>
        </p:nvSpPr>
        <p:spPr>
          <a:xfrm>
            <a:off x="1522476" y="3747632"/>
            <a:ext cx="9144000" cy="1152663"/>
          </a:xfrm>
        </p:spPr>
        <p:txBody>
          <a:bodyPr vert="horz" lIns="91440" tIns="45720" rIns="91440" bIns="45720" rtlCol="0" anchor="ctr">
            <a:normAutofit/>
          </a:bodyPr>
          <a:lstStyle/>
          <a:p>
            <a:pPr algn="ctr"/>
            <a:r>
              <a:rPr lang="en-US" sz="4400" dirty="0"/>
              <a:t>While on Campus</a:t>
            </a:r>
          </a:p>
        </p:txBody>
      </p:sp>
      <p:pic>
        <p:nvPicPr>
          <p:cNvPr id="6" name="Content Placeholder 5" descr="A picture containing indoor, person, man, black&#10;&#10;Description automatically generated">
            <a:extLst>
              <a:ext uri="{FF2B5EF4-FFF2-40B4-BE49-F238E27FC236}">
                <a16:creationId xmlns:a16="http://schemas.microsoft.com/office/drawing/2014/main" id="{B5BBBC53-C93F-4300-BE04-772F811A517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3343"/>
          <a:stretch/>
        </p:blipFill>
        <p:spPr>
          <a:xfrm rot="10800000">
            <a:off x="767192" y="661229"/>
            <a:ext cx="5484088" cy="3152935"/>
          </a:xfrm>
          <a:prstGeom prst="rect">
            <a:avLst/>
          </a:prstGeom>
        </p:spPr>
      </p:pic>
      <p:pic>
        <p:nvPicPr>
          <p:cNvPr id="8" name="Content Placeholder 7" descr="A person standing in front of a refrigerator&#10;&#10;Description automatically generated">
            <a:extLst>
              <a:ext uri="{FF2B5EF4-FFF2-40B4-BE49-F238E27FC236}">
                <a16:creationId xmlns:a16="http://schemas.microsoft.com/office/drawing/2014/main" id="{76A7A7F7-3138-4DBE-83A7-14B75B96F95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937167" y="637228"/>
            <a:ext cx="4212233" cy="3159175"/>
          </a:xfrm>
          <a:prstGeom prst="rect">
            <a:avLst/>
          </a:prstGeom>
        </p:spPr>
      </p:pic>
      <p:sp>
        <p:nvSpPr>
          <p:cNvPr id="14" name="TextBox 13">
            <a:extLst>
              <a:ext uri="{FF2B5EF4-FFF2-40B4-BE49-F238E27FC236}">
                <a16:creationId xmlns:a16="http://schemas.microsoft.com/office/drawing/2014/main" id="{F2B8C780-1E56-46A1-9179-D6787E55BFB3}"/>
              </a:ext>
            </a:extLst>
          </p:cNvPr>
          <p:cNvSpPr txBox="1"/>
          <p:nvPr/>
        </p:nvSpPr>
        <p:spPr>
          <a:xfrm>
            <a:off x="395716" y="4616998"/>
            <a:ext cx="11329559"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Teachers are required to regularly follow the same hand washing protocols outlined by the CDC</a:t>
            </a:r>
          </a:p>
          <a:p>
            <a:pPr marL="285750" indent="-285750">
              <a:buFont typeface="Arial" panose="020B0604020202020204" pitchFamily="34" charset="0"/>
              <a:buChar char="•"/>
            </a:pPr>
            <a:r>
              <a:rPr lang="en-US" sz="2400" dirty="0"/>
              <a:t>Additionally, teachers are required to wear gloves and a mask while preparing or handling food </a:t>
            </a:r>
          </a:p>
          <a:p>
            <a:pPr marL="285750" indent="-285750">
              <a:buFont typeface="Arial" panose="020B0604020202020204" pitchFamily="34" charset="0"/>
              <a:buChar char="•"/>
            </a:pPr>
            <a:r>
              <a:rPr lang="en-US" sz="2400" dirty="0"/>
              <a:t>Staff have the option to wear gloves and a mask through out the day</a:t>
            </a:r>
          </a:p>
        </p:txBody>
      </p:sp>
    </p:spTree>
    <p:extLst>
      <p:ext uri="{BB962C8B-B14F-4D97-AF65-F5344CB8AC3E}">
        <p14:creationId xmlns:p14="http://schemas.microsoft.com/office/powerpoint/2010/main" val="47841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4297-8B1D-425F-9EC9-3BDAAFB1C875}"/>
              </a:ext>
            </a:extLst>
          </p:cNvPr>
          <p:cNvSpPr>
            <a:spLocks noGrp="1"/>
          </p:cNvSpPr>
          <p:nvPr>
            <p:ph type="title"/>
          </p:nvPr>
        </p:nvSpPr>
        <p:spPr/>
        <p:txBody>
          <a:bodyPr/>
          <a:lstStyle/>
          <a:p>
            <a:r>
              <a:rPr lang="en-US" dirty="0"/>
              <a:t>While On-campus</a:t>
            </a:r>
          </a:p>
        </p:txBody>
      </p:sp>
      <p:sp>
        <p:nvSpPr>
          <p:cNvPr id="10" name="TextBox 9">
            <a:extLst>
              <a:ext uri="{FF2B5EF4-FFF2-40B4-BE49-F238E27FC236}">
                <a16:creationId xmlns:a16="http://schemas.microsoft.com/office/drawing/2014/main" id="{26E6F5D2-FBE0-4B06-BBE3-4716C7DF16FF}"/>
              </a:ext>
            </a:extLst>
          </p:cNvPr>
          <p:cNvSpPr txBox="1"/>
          <p:nvPr/>
        </p:nvSpPr>
        <p:spPr>
          <a:xfrm>
            <a:off x="751686" y="5353050"/>
            <a:ext cx="10688628" cy="707886"/>
          </a:xfrm>
          <a:prstGeom prst="rect">
            <a:avLst/>
          </a:prstGeom>
          <a:noFill/>
        </p:spPr>
        <p:txBody>
          <a:bodyPr wrap="square" rtlCol="0">
            <a:spAutoFit/>
          </a:bodyPr>
          <a:lstStyle/>
          <a:p>
            <a:pPr algn="ctr"/>
            <a:r>
              <a:rPr lang="en-US" sz="2000" dirty="0"/>
              <a:t>Children are able to </a:t>
            </a:r>
            <a:r>
              <a:rPr lang="en-US" sz="2000"/>
              <a:t>engage in </a:t>
            </a:r>
            <a:r>
              <a:rPr lang="en-US" sz="2000" dirty="0"/>
              <a:t>familiar activities with peers and loving teachers, </a:t>
            </a:r>
          </a:p>
          <a:p>
            <a:pPr algn="ctr"/>
            <a:r>
              <a:rPr lang="en-US" sz="2000" dirty="0"/>
              <a:t>while maintaining safe physical distancing, and without sacrificing socialization</a:t>
            </a:r>
          </a:p>
        </p:txBody>
      </p:sp>
      <p:pic>
        <p:nvPicPr>
          <p:cNvPr id="18" name="Picture 17" descr="A group of people in a room&#10;&#10;Description automatically generated">
            <a:extLst>
              <a:ext uri="{FF2B5EF4-FFF2-40B4-BE49-F238E27FC236}">
                <a16:creationId xmlns:a16="http://schemas.microsoft.com/office/drawing/2014/main" id="{75D86DC6-4B20-4FF0-AF0F-9A12B8E59F6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9326" b="18775"/>
          <a:stretch/>
        </p:blipFill>
        <p:spPr>
          <a:xfrm>
            <a:off x="560705" y="1690688"/>
            <a:ext cx="5349240" cy="3470924"/>
          </a:xfrm>
          <a:prstGeom prst="rect">
            <a:avLst/>
          </a:prstGeom>
        </p:spPr>
      </p:pic>
      <p:pic>
        <p:nvPicPr>
          <p:cNvPr id="8" name="Picture 7" descr="A group of people standing in a room&#10;&#10;Description automatically generated">
            <a:extLst>
              <a:ext uri="{FF2B5EF4-FFF2-40B4-BE49-F238E27FC236}">
                <a16:creationId xmlns:a16="http://schemas.microsoft.com/office/drawing/2014/main" id="{732D5D5B-4A01-4BB9-84D6-F85F40BB6F7B}"/>
              </a:ext>
            </a:extLst>
          </p:cNvPr>
          <p:cNvPicPr>
            <a:picLocks noChangeAspect="1"/>
          </p:cNvPicPr>
          <p:nvPr/>
        </p:nvPicPr>
        <p:blipFill rotWithShape="1">
          <a:blip r:embed="rId4">
            <a:extLst>
              <a:ext uri="{28A0092B-C50C-407E-A947-70E740481C1C}">
                <a14:useLocalDpi xmlns:a14="http://schemas.microsoft.com/office/drawing/2010/main" val="0"/>
              </a:ext>
            </a:extLst>
          </a:blip>
          <a:srcRect l="7421" t="15789" r="3669" b="5877"/>
          <a:stretch/>
        </p:blipFill>
        <p:spPr>
          <a:xfrm>
            <a:off x="6378575" y="1705762"/>
            <a:ext cx="5252720" cy="3470924"/>
          </a:xfrm>
          <a:prstGeom prst="rect">
            <a:avLst/>
          </a:prstGeom>
        </p:spPr>
      </p:pic>
    </p:spTree>
    <p:extLst>
      <p:ext uri="{BB962C8B-B14F-4D97-AF65-F5344CB8AC3E}">
        <p14:creationId xmlns:p14="http://schemas.microsoft.com/office/powerpoint/2010/main" val="127027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4297-8B1D-425F-9EC9-3BDAAFB1C875}"/>
              </a:ext>
            </a:extLst>
          </p:cNvPr>
          <p:cNvSpPr>
            <a:spLocks noGrp="1"/>
          </p:cNvSpPr>
          <p:nvPr>
            <p:ph type="title"/>
          </p:nvPr>
        </p:nvSpPr>
        <p:spPr/>
        <p:txBody>
          <a:bodyPr/>
          <a:lstStyle/>
          <a:p>
            <a:r>
              <a:rPr lang="en-US" dirty="0"/>
              <a:t>While On-campus</a:t>
            </a:r>
          </a:p>
        </p:txBody>
      </p:sp>
      <p:pic>
        <p:nvPicPr>
          <p:cNvPr id="14" name="Picture 13" descr="A person sitting at a table with a cake&#10;&#10;Description automatically generated">
            <a:extLst>
              <a:ext uri="{FF2B5EF4-FFF2-40B4-BE49-F238E27FC236}">
                <a16:creationId xmlns:a16="http://schemas.microsoft.com/office/drawing/2014/main" id="{22153ABF-0E91-48D0-981D-B3BA8E849279}"/>
              </a:ext>
            </a:extLst>
          </p:cNvPr>
          <p:cNvPicPr>
            <a:picLocks noChangeAspect="1"/>
          </p:cNvPicPr>
          <p:nvPr/>
        </p:nvPicPr>
        <p:blipFill rotWithShape="1">
          <a:blip r:embed="rId2">
            <a:extLst>
              <a:ext uri="{28A0092B-C50C-407E-A947-70E740481C1C}">
                <a14:useLocalDpi xmlns:a14="http://schemas.microsoft.com/office/drawing/2010/main" val="0"/>
              </a:ext>
            </a:extLst>
          </a:blip>
          <a:srcRect t="11034" b="14467"/>
          <a:stretch/>
        </p:blipFill>
        <p:spPr>
          <a:xfrm>
            <a:off x="7391053" y="4257044"/>
            <a:ext cx="4364067" cy="2438400"/>
          </a:xfrm>
          <a:prstGeom prst="rect">
            <a:avLst/>
          </a:prstGeom>
        </p:spPr>
      </p:pic>
      <p:pic>
        <p:nvPicPr>
          <p:cNvPr id="20" name="Picture 19" descr="A picture containing person, man, young, holding&#10;&#10;Description automatically generated">
            <a:extLst>
              <a:ext uri="{FF2B5EF4-FFF2-40B4-BE49-F238E27FC236}">
                <a16:creationId xmlns:a16="http://schemas.microsoft.com/office/drawing/2014/main" id="{AA8CB1CE-1D7D-432E-9AFA-55F0EC38C35E}"/>
              </a:ext>
            </a:extLst>
          </p:cNvPr>
          <p:cNvPicPr>
            <a:picLocks noChangeAspect="1"/>
          </p:cNvPicPr>
          <p:nvPr/>
        </p:nvPicPr>
        <p:blipFill rotWithShape="1">
          <a:blip r:embed="rId3">
            <a:extLst>
              <a:ext uri="{28A0092B-C50C-407E-A947-70E740481C1C}">
                <a14:useLocalDpi xmlns:a14="http://schemas.microsoft.com/office/drawing/2010/main" val="0"/>
              </a:ext>
            </a:extLst>
          </a:blip>
          <a:srcRect r="18593"/>
          <a:stretch/>
        </p:blipFill>
        <p:spPr>
          <a:xfrm rot="5400000">
            <a:off x="8165530" y="512165"/>
            <a:ext cx="3736630" cy="3442550"/>
          </a:xfrm>
          <a:prstGeom prst="rect">
            <a:avLst/>
          </a:prstGeom>
        </p:spPr>
      </p:pic>
      <p:pic>
        <p:nvPicPr>
          <p:cNvPr id="27" name="Picture 26" descr="A picture containing person, outdoor, young, front&#10;&#10;Description automatically generated">
            <a:extLst>
              <a:ext uri="{FF2B5EF4-FFF2-40B4-BE49-F238E27FC236}">
                <a16:creationId xmlns:a16="http://schemas.microsoft.com/office/drawing/2014/main" id="{A6D0DDC2-6BB9-4FED-9BD3-B07A8C2A569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b="9764"/>
          <a:stretch/>
        </p:blipFill>
        <p:spPr>
          <a:xfrm>
            <a:off x="334506" y="3180092"/>
            <a:ext cx="2842310" cy="3419709"/>
          </a:xfrm>
          <a:prstGeom prst="rect">
            <a:avLst/>
          </a:prstGeom>
        </p:spPr>
      </p:pic>
      <p:sp>
        <p:nvSpPr>
          <p:cNvPr id="28" name="TextBox 27">
            <a:extLst>
              <a:ext uri="{FF2B5EF4-FFF2-40B4-BE49-F238E27FC236}">
                <a16:creationId xmlns:a16="http://schemas.microsoft.com/office/drawing/2014/main" id="{F8235A13-8C34-4F0B-B8C1-8E5201C6FF16}"/>
              </a:ext>
            </a:extLst>
          </p:cNvPr>
          <p:cNvSpPr txBox="1"/>
          <p:nvPr/>
        </p:nvSpPr>
        <p:spPr>
          <a:xfrm>
            <a:off x="665172" y="1647864"/>
            <a:ext cx="6725881" cy="1323439"/>
          </a:xfrm>
          <a:prstGeom prst="rect">
            <a:avLst/>
          </a:prstGeom>
          <a:noFill/>
        </p:spPr>
        <p:txBody>
          <a:bodyPr wrap="square" rtlCol="0">
            <a:spAutoFit/>
          </a:bodyPr>
          <a:lstStyle/>
          <a:p>
            <a:pPr algn="ctr"/>
            <a:r>
              <a:rPr lang="en-US" sz="2000" dirty="0"/>
              <a:t>At </a:t>
            </a:r>
            <a:r>
              <a:rPr lang="en-US" sz="2000" dirty="0" err="1"/>
              <a:t>BrightStar</a:t>
            </a:r>
            <a:r>
              <a:rPr lang="en-US" sz="2000" dirty="0"/>
              <a:t> we actively implement an outdoor classroom philosophy. This means that your child will spend the majority their day in our</a:t>
            </a:r>
          </a:p>
          <a:p>
            <a:pPr algn="ctr"/>
            <a:r>
              <a:rPr lang="en-US" sz="2000" dirty="0"/>
              <a:t>“open-air learning centers” </a:t>
            </a:r>
          </a:p>
        </p:txBody>
      </p:sp>
      <p:pic>
        <p:nvPicPr>
          <p:cNvPr id="29" name="Content Placeholder 5" descr="A group of people standing in a yard&#10;&#10;Description automatically generated">
            <a:extLst>
              <a:ext uri="{FF2B5EF4-FFF2-40B4-BE49-F238E27FC236}">
                <a16:creationId xmlns:a16="http://schemas.microsoft.com/office/drawing/2014/main" id="{FB36FDB0-8048-44B9-A9FC-D0F79A8C00C5}"/>
              </a:ext>
            </a:extLst>
          </p:cNvPr>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l="3230" r="3629" b="9823"/>
          <a:stretch/>
        </p:blipFill>
        <p:spPr>
          <a:xfrm>
            <a:off x="3439894" y="3550920"/>
            <a:ext cx="3688081" cy="2678054"/>
          </a:xfrm>
        </p:spPr>
      </p:pic>
    </p:spTree>
    <p:extLst>
      <p:ext uri="{BB962C8B-B14F-4D97-AF65-F5344CB8AC3E}">
        <p14:creationId xmlns:p14="http://schemas.microsoft.com/office/powerpoint/2010/main" val="2868360651"/>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BrushVTI">
  <a:themeElements>
    <a:clrScheme name="AnalogousFromLightSeed_2SEEDS">
      <a:dk1>
        <a:srgbClr val="000000"/>
      </a:dk1>
      <a:lt1>
        <a:srgbClr val="FFFFFF"/>
      </a:lt1>
      <a:dk2>
        <a:srgbClr val="412A24"/>
      </a:dk2>
      <a:lt2>
        <a:srgbClr val="E8E3E2"/>
      </a:lt2>
      <a:accent1>
        <a:srgbClr val="62ACC2"/>
      </a:accent1>
      <a:accent2>
        <a:srgbClr val="72AEA2"/>
      </a:accent2>
      <a:accent3>
        <a:srgbClr val="88A2D2"/>
      </a:accent3>
      <a:accent4>
        <a:srgbClr val="C87085"/>
      </a:accent4>
      <a:accent5>
        <a:srgbClr val="D09183"/>
      </a:accent5>
      <a:accent6>
        <a:srgbClr val="C19C65"/>
      </a:accent6>
      <a:hlink>
        <a:srgbClr val="AB7464"/>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224</TotalTime>
  <Words>628</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Century Gothic</vt:lpstr>
      <vt:lpstr>Courier New</vt:lpstr>
      <vt:lpstr>Elephant</vt:lpstr>
      <vt:lpstr>Univers</vt:lpstr>
      <vt:lpstr>GradientVTI</vt:lpstr>
      <vt:lpstr>BrushVTI</vt:lpstr>
      <vt:lpstr>BrightStar Christian Academy</vt:lpstr>
      <vt:lpstr>BrightStar’s COVID-19 On-Campus Response</vt:lpstr>
      <vt:lpstr>Before The Day Begins</vt:lpstr>
      <vt:lpstr>Before The Day Begins</vt:lpstr>
      <vt:lpstr>Before your child is admitted on-campus</vt:lpstr>
      <vt:lpstr>Once On Campus</vt:lpstr>
      <vt:lpstr>While on Campus</vt:lpstr>
      <vt:lpstr>While On-campus</vt:lpstr>
      <vt:lpstr>While On-campus</vt:lpstr>
      <vt:lpstr>Additional steps BCA is taking to reduce risk</vt:lpstr>
      <vt:lpstr>BrightStar’s  COVID-19  On-Campus Response</vt:lpstr>
      <vt:lpstr>BrightStar’s COVID-19 On-Campus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BrightStar Christian Academy</dc:title>
  <dc:creator>Justin Fraser</dc:creator>
  <cp:lastModifiedBy>Justin Fraser</cp:lastModifiedBy>
  <cp:revision>14</cp:revision>
  <dcterms:created xsi:type="dcterms:W3CDTF">2020-05-13T23:23:13Z</dcterms:created>
  <dcterms:modified xsi:type="dcterms:W3CDTF">2021-08-18T23:58:27Z</dcterms:modified>
</cp:coreProperties>
</file>